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73512" autoAdjust="0"/>
  </p:normalViewPr>
  <p:slideViewPr>
    <p:cSldViewPr snapToGrid="0">
      <p:cViewPr varScale="1">
        <p:scale>
          <a:sx n="54" d="100"/>
          <a:sy n="54" d="100"/>
        </p:scale>
        <p:origin x="55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6648CC-8509-487A-B2A9-691A75440D91}" type="datetimeFigureOut">
              <a:rPr lang="fr-FR" smtClean="0"/>
              <a:t>07/09/2026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CD40F9-92C8-4AF3-A825-477F6F398C6E}" type="slidenum">
              <a:rPr lang="fr-FR" smtClean="0"/>
              <a:t>‹N°›</a:t>
            </a:fld>
            <a:endParaRPr lang="fr-FR"/>
          </a:p>
        </p:txBody>
      </p:sp>
    </p:spTree>
    <p:extLst>
      <p:ext uri="{BB962C8B-B14F-4D97-AF65-F5344CB8AC3E}">
        <p14:creationId xmlns:p14="http://schemas.microsoft.com/office/powerpoint/2010/main" val="636548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BCD40F9-92C8-4AF3-A825-477F6F398C6E}" type="slidenum">
              <a:rPr lang="fr-FR" smtClean="0"/>
              <a:t>1</a:t>
            </a:fld>
            <a:endParaRPr lang="fr-FR"/>
          </a:p>
        </p:txBody>
      </p:sp>
    </p:spTree>
    <p:extLst>
      <p:ext uri="{BB962C8B-B14F-4D97-AF65-F5344CB8AC3E}">
        <p14:creationId xmlns:p14="http://schemas.microsoft.com/office/powerpoint/2010/main" val="3790963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smtClean="0"/>
              <a:t>The evolution towards </a:t>
            </a:r>
            <a:r>
              <a:rPr lang="en-US" dirty="0" err="1" smtClean="0"/>
              <a:t>llm</a:t>
            </a:r>
            <a:r>
              <a:rPr lang="en-US" dirty="0" smtClean="0"/>
              <a:t> agents</a:t>
            </a:r>
            <a:br>
              <a:rPr lang="en-US" dirty="0" smtClean="0"/>
            </a:br>
            <a:r>
              <a:rPr lang="en-US" dirty="0" smtClean="0"/>
              <a:t>Modern LLM deployments are no longer just stateless text generators. </a:t>
            </a:r>
          </a:p>
          <a:p>
            <a:endParaRPr lang="en-US" dirty="0" smtClean="0"/>
          </a:p>
          <a:p>
            <a:r>
              <a:rPr lang="en-US" dirty="0" smtClean="0"/>
              <a:t>They expose an 'Agent'. This agent operates as a control loop</a:t>
            </a:r>
          </a:p>
          <a:p>
            <a:r>
              <a:rPr lang="en-US" dirty="0" smtClean="0"/>
              <a:t>For</a:t>
            </a:r>
            <a:r>
              <a:rPr lang="en-US" baseline="0" dirty="0" smtClean="0"/>
              <a:t> atypical execution phase </a:t>
            </a:r>
            <a:endParaRPr lang="en-US" dirty="0" smtClean="0"/>
          </a:p>
          <a:p>
            <a:pPr lvl="1"/>
            <a:r>
              <a:rPr lang="en-US" dirty="0" smtClean="0"/>
              <a:t>it planning</a:t>
            </a:r>
            <a:r>
              <a:rPr lang="en-US" baseline="0" dirty="0" smtClean="0"/>
              <a:t> and </a:t>
            </a:r>
            <a:r>
              <a:rPr lang="en-US" baseline="0" dirty="0" err="1" smtClean="0"/>
              <a:t>resonning</a:t>
            </a:r>
            <a:r>
              <a:rPr lang="en-US" baseline="0" dirty="0" smtClean="0"/>
              <a:t> for</a:t>
            </a:r>
            <a:r>
              <a:rPr lang="en-US" dirty="0" smtClean="0"/>
              <a:t> a specific tasks , </a:t>
            </a:r>
          </a:p>
          <a:p>
            <a:pPr lvl="1"/>
            <a:r>
              <a:rPr lang="en-US" dirty="0" smtClean="0"/>
              <a:t>retrieves documents via RAG, </a:t>
            </a:r>
          </a:p>
          <a:p>
            <a:pPr lvl="1"/>
            <a:r>
              <a:rPr lang="en-US" dirty="0" smtClean="0"/>
              <a:t>calls external APIs tools,</a:t>
            </a:r>
          </a:p>
          <a:p>
            <a:pPr lvl="1"/>
            <a:r>
              <a:rPr lang="en-US" dirty="0" smtClean="0"/>
              <a:t> and accesses memory—all driven by a single user request. </a:t>
            </a:r>
          </a:p>
          <a:p>
            <a:r>
              <a:rPr lang="en-US" dirty="0" smtClean="0"/>
              <a:t>From a network perspective, this multi-phase execution creates a highly structured event that looks very different from a simple prompt-response interaction.</a:t>
            </a:r>
            <a:endParaRPr lang="fr-FR" dirty="0"/>
          </a:p>
        </p:txBody>
      </p:sp>
      <p:sp>
        <p:nvSpPr>
          <p:cNvPr id="4" name="Espace réservé du numéro de diapositive 3"/>
          <p:cNvSpPr>
            <a:spLocks noGrp="1"/>
          </p:cNvSpPr>
          <p:nvPr>
            <p:ph type="sldNum" sz="quarter" idx="10"/>
          </p:nvPr>
        </p:nvSpPr>
        <p:spPr/>
        <p:txBody>
          <a:bodyPr/>
          <a:lstStyle/>
          <a:p>
            <a:fld id="{2BCD40F9-92C8-4AF3-A825-477F6F398C6E}" type="slidenum">
              <a:rPr lang="fr-FR" smtClean="0"/>
              <a:t>2</a:t>
            </a:fld>
            <a:endParaRPr lang="fr-FR"/>
          </a:p>
        </p:txBody>
      </p:sp>
    </p:spTree>
    <p:extLst>
      <p:ext uri="{BB962C8B-B14F-4D97-AF65-F5344CB8AC3E}">
        <p14:creationId xmlns:p14="http://schemas.microsoft.com/office/powerpoint/2010/main" val="4254454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smtClean="0"/>
              <a:t>The core issue is that standard transport-layer encryption, like TLS, protects the content of the messages, but it does not hide the 'shape' of the traffic.</a:t>
            </a:r>
          </a:p>
          <a:p>
            <a:endParaRPr lang="en-US" dirty="0" smtClean="0"/>
          </a:p>
          <a:p>
            <a:r>
              <a:rPr lang="en-US" dirty="0" smtClean="0"/>
              <a:t>Any on-path observer can see </a:t>
            </a:r>
          </a:p>
          <a:p>
            <a:r>
              <a:rPr lang="en-US" dirty="0" smtClean="0"/>
              <a:t>packet sizes, pauses, burst boundaries, and overall duration.</a:t>
            </a:r>
          </a:p>
          <a:p>
            <a:endParaRPr lang="en-US" dirty="0" smtClean="0"/>
          </a:p>
          <a:p>
            <a:r>
              <a:rPr lang="en-US" dirty="0" smtClean="0"/>
              <a:t>In the context of a tool-augmented agent, this metadata is highly expressive. A pause followed by a specific data burst often indicates an external tool call, allowing an attacker to fingerprint the agent's internal state.</a:t>
            </a:r>
            <a:endParaRPr lang="fr-FR" dirty="0"/>
          </a:p>
        </p:txBody>
      </p:sp>
      <p:sp>
        <p:nvSpPr>
          <p:cNvPr id="4" name="Espace réservé du numéro de diapositive 3"/>
          <p:cNvSpPr>
            <a:spLocks noGrp="1"/>
          </p:cNvSpPr>
          <p:nvPr>
            <p:ph type="sldNum" sz="quarter" idx="10"/>
          </p:nvPr>
        </p:nvSpPr>
        <p:spPr/>
        <p:txBody>
          <a:bodyPr/>
          <a:lstStyle/>
          <a:p>
            <a:fld id="{2BCD40F9-92C8-4AF3-A825-477F6F398C6E}" type="slidenum">
              <a:rPr lang="fr-FR" smtClean="0"/>
              <a:t>3</a:t>
            </a:fld>
            <a:endParaRPr lang="fr-FR"/>
          </a:p>
        </p:txBody>
      </p:sp>
    </p:spTree>
    <p:extLst>
      <p:ext uri="{BB962C8B-B14F-4D97-AF65-F5344CB8AC3E}">
        <p14:creationId xmlns:p14="http://schemas.microsoft.com/office/powerpoint/2010/main" val="984919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smtClean="0"/>
              <a:t>To defend against this, one might think of using generic network-level defenses . </a:t>
            </a:r>
          </a:p>
          <a:p>
            <a:r>
              <a:rPr lang="en-US" dirty="0" smtClean="0"/>
              <a:t>However, these are </a:t>
            </a:r>
            <a:r>
              <a:rPr lang="en-US" dirty="0" smtClean="0"/>
              <a:t>Application-agnostic</a:t>
            </a:r>
            <a:r>
              <a:rPr lang="en-US" baseline="0" dirty="0" smtClean="0"/>
              <a:t> </a:t>
            </a:r>
            <a:r>
              <a:rPr lang="en-US" dirty="0" smtClean="0"/>
              <a:t>entirely blind to what the application is actually doing , and time consuming. </a:t>
            </a:r>
          </a:p>
          <a:p>
            <a:r>
              <a:rPr lang="en-US" dirty="0" smtClean="0"/>
              <a:t>Our solution </a:t>
            </a:r>
            <a:r>
              <a:rPr lang="en-AE" dirty="0" smtClean="0"/>
              <a:t>….</a:t>
            </a:r>
            <a:endParaRPr lang="en-US" dirty="0" smtClean="0"/>
          </a:p>
          <a:p>
            <a:r>
              <a:rPr lang="en-US" dirty="0" smtClean="0"/>
              <a:t>The principal .</a:t>
            </a:r>
            <a:r>
              <a:rPr lang="en-US" baseline="0" dirty="0" smtClean="0"/>
              <a:t> </a:t>
            </a:r>
            <a:r>
              <a:rPr lang="en-US" dirty="0" smtClean="0"/>
              <a:t>The central idea behind our paper is this: the agent's orchestrator has privileged knowledge </a:t>
            </a:r>
            <a:r>
              <a:rPr lang="en-US" dirty="0" smtClean="0"/>
              <a:t>of its internal execution phase (e.g., planning, tool, generation)</a:t>
            </a:r>
            <a:r>
              <a:rPr lang="en-US" dirty="0" smtClean="0"/>
              <a:t>. It knows exactly which phase it is in at any given moment. </a:t>
            </a:r>
          </a:p>
          <a:p>
            <a:r>
              <a:rPr lang="en-US" dirty="0" err="1" smtClean="0"/>
              <a:t>AgentFlowShield</a:t>
            </a:r>
            <a:r>
              <a:rPr lang="en-US" dirty="0" smtClean="0"/>
              <a:t> uses this internal, phase-specific signal—which is unavailable to standard network proxies—to apply targeted traffic shaping right at the source, before encryption.</a:t>
            </a:r>
            <a:endParaRPr lang="fr-FR" dirty="0"/>
          </a:p>
        </p:txBody>
      </p:sp>
      <p:sp>
        <p:nvSpPr>
          <p:cNvPr id="4" name="Espace réservé du numéro de diapositive 3"/>
          <p:cNvSpPr>
            <a:spLocks noGrp="1"/>
          </p:cNvSpPr>
          <p:nvPr>
            <p:ph type="sldNum" sz="quarter" idx="10"/>
          </p:nvPr>
        </p:nvSpPr>
        <p:spPr/>
        <p:txBody>
          <a:bodyPr/>
          <a:lstStyle/>
          <a:p>
            <a:fld id="{2BCD40F9-92C8-4AF3-A825-477F6F398C6E}" type="slidenum">
              <a:rPr lang="fr-FR" smtClean="0"/>
              <a:t>4</a:t>
            </a:fld>
            <a:endParaRPr lang="fr-FR"/>
          </a:p>
        </p:txBody>
      </p:sp>
    </p:spTree>
    <p:extLst>
      <p:ext uri="{BB962C8B-B14F-4D97-AF65-F5344CB8AC3E}">
        <p14:creationId xmlns:p14="http://schemas.microsoft.com/office/powerpoint/2010/main" val="936346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err="1" smtClean="0"/>
              <a:t>AgentFlowShield</a:t>
            </a:r>
            <a:r>
              <a:rPr lang="en-US" dirty="0" smtClean="0"/>
              <a:t> intercepts frames at the client-facing egress and applies five coordinated mechanisms. </a:t>
            </a:r>
          </a:p>
          <a:p>
            <a:r>
              <a:rPr lang="en-US" dirty="0" smtClean="0"/>
              <a:t>First, 'Bucket Padding' alters packet sizes to standard boundaries, destroying exact volume information.</a:t>
            </a:r>
          </a:p>
          <a:p>
            <a:r>
              <a:rPr lang="en-US" dirty="0" smtClean="0"/>
              <a:t> Next, we use aggregation windows to batch frames, which blurs the exact moment the agent transitions between phases.</a:t>
            </a:r>
          </a:p>
          <a:p>
            <a:r>
              <a:rPr lang="en-US" dirty="0" smtClean="0"/>
              <a:t> We also add timing jitter.</a:t>
            </a:r>
          </a:p>
          <a:p>
            <a:r>
              <a:rPr lang="en-US" dirty="0" smtClean="0"/>
              <a:t> Most importantly, we introduce tool normalization and memory envelopes. This means a complex web search and a simple database query will produce the exact same network size signature.</a:t>
            </a:r>
            <a:endParaRPr lang="fr-FR" dirty="0"/>
          </a:p>
        </p:txBody>
      </p:sp>
      <p:sp>
        <p:nvSpPr>
          <p:cNvPr id="4" name="Espace réservé du numéro de diapositive 3"/>
          <p:cNvSpPr>
            <a:spLocks noGrp="1"/>
          </p:cNvSpPr>
          <p:nvPr>
            <p:ph type="sldNum" sz="quarter" idx="10"/>
          </p:nvPr>
        </p:nvSpPr>
        <p:spPr/>
        <p:txBody>
          <a:bodyPr/>
          <a:lstStyle/>
          <a:p>
            <a:fld id="{2BCD40F9-92C8-4AF3-A825-477F6F398C6E}" type="slidenum">
              <a:rPr lang="fr-FR" smtClean="0"/>
              <a:t>5</a:t>
            </a:fld>
            <a:endParaRPr lang="fr-FR"/>
          </a:p>
        </p:txBody>
      </p:sp>
    </p:spTree>
    <p:extLst>
      <p:ext uri="{BB962C8B-B14F-4D97-AF65-F5344CB8AC3E}">
        <p14:creationId xmlns:p14="http://schemas.microsoft.com/office/powerpoint/2010/main" val="290617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ensure our evaluation was realistic, we injected synthetic WAN noise and background traffic. </a:t>
            </a:r>
          </a:p>
          <a:p>
            <a:r>
              <a:rPr lang="en-US" dirty="0" smtClean="0"/>
              <a:t/>
            </a:r>
            <a:br>
              <a:rPr lang="en-US" dirty="0" smtClean="0"/>
            </a:br>
            <a:r>
              <a:rPr lang="en-US" dirty="0" smtClean="0"/>
              <a:t>To evaluate our system, we generated a dataset of 6,300 traces across 42 different agent templates, covering 7 distinct use cases like RAG or Multi-agent workflows.</a:t>
            </a:r>
          </a:p>
          <a:p>
            <a:endParaRPr lang="en-US" dirty="0" smtClean="0"/>
          </a:p>
          <a:p>
            <a:r>
              <a:rPr lang="en-US" dirty="0" smtClean="0"/>
              <a:t>We then tested our defense against a wide array of adversaries, from classical statistical classifiers like Random Forest to complex sequence-based Deep Learning models.</a:t>
            </a:r>
            <a:endParaRPr lang="fr-FR" dirty="0"/>
          </a:p>
        </p:txBody>
      </p:sp>
      <p:sp>
        <p:nvSpPr>
          <p:cNvPr id="4" name="Espace réservé du numéro de diapositive 3"/>
          <p:cNvSpPr>
            <a:spLocks noGrp="1"/>
          </p:cNvSpPr>
          <p:nvPr>
            <p:ph type="sldNum" sz="quarter" idx="10"/>
          </p:nvPr>
        </p:nvSpPr>
        <p:spPr/>
        <p:txBody>
          <a:bodyPr/>
          <a:lstStyle/>
          <a:p>
            <a:fld id="{2BCD40F9-92C8-4AF3-A825-477F6F398C6E}" type="slidenum">
              <a:rPr lang="fr-FR" smtClean="0"/>
              <a:t>6</a:t>
            </a:fld>
            <a:endParaRPr lang="fr-FR"/>
          </a:p>
        </p:txBody>
      </p:sp>
    </p:spTree>
    <p:extLst>
      <p:ext uri="{BB962C8B-B14F-4D97-AF65-F5344CB8AC3E}">
        <p14:creationId xmlns:p14="http://schemas.microsoft.com/office/powerpoint/2010/main" val="613716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smtClean="0"/>
              <a:t>The adversary's goal was evaluated across 6 tasks, from simply detecting if a tool was used, to pinpointing the exact template. </a:t>
            </a:r>
          </a:p>
          <a:p>
            <a:r>
              <a:rPr lang="en-US" dirty="0" smtClean="0"/>
              <a:t>For our methodology 'Template-Disjoint Split'. Instead of just standard testing, we withheld certain templates from the training phase entirely. This allowed us to determine if the AI attacker was actually learning the general structure of the agent's workflow, or if it was just memorizing specific templates.</a:t>
            </a:r>
            <a:endParaRPr lang="fr-FR" dirty="0"/>
          </a:p>
        </p:txBody>
      </p:sp>
      <p:sp>
        <p:nvSpPr>
          <p:cNvPr id="4" name="Espace réservé du numéro de diapositive 3"/>
          <p:cNvSpPr>
            <a:spLocks noGrp="1"/>
          </p:cNvSpPr>
          <p:nvPr>
            <p:ph type="sldNum" sz="quarter" idx="10"/>
          </p:nvPr>
        </p:nvSpPr>
        <p:spPr/>
        <p:txBody>
          <a:bodyPr/>
          <a:lstStyle/>
          <a:p>
            <a:fld id="{2BCD40F9-92C8-4AF3-A825-477F6F398C6E}" type="slidenum">
              <a:rPr lang="fr-FR" smtClean="0"/>
              <a:t>7</a:t>
            </a:fld>
            <a:endParaRPr lang="fr-FR"/>
          </a:p>
        </p:txBody>
      </p:sp>
    </p:spTree>
    <p:extLst>
      <p:ext uri="{BB962C8B-B14F-4D97-AF65-F5344CB8AC3E}">
        <p14:creationId xmlns:p14="http://schemas.microsoft.com/office/powerpoint/2010/main" val="886271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smtClean="0"/>
              <a:t>Let's look at the results. </a:t>
            </a:r>
          </a:p>
          <a:p>
            <a:r>
              <a:rPr lang="en-US" dirty="0" smtClean="0"/>
              <a:t>When facing a 'policy-aware' attacker—one who knows exactly how our defense works—generic random padding fails completely, allowing the attacker to maintain a 99.5% success rate in predicting the workflow. </a:t>
            </a:r>
          </a:p>
          <a:p>
            <a:r>
              <a:rPr lang="en-US" dirty="0" smtClean="0"/>
              <a:t>However, under the full </a:t>
            </a:r>
            <a:r>
              <a:rPr lang="en-US" dirty="0" err="1" smtClean="0"/>
              <a:t>AgentFlowShield</a:t>
            </a:r>
            <a:r>
              <a:rPr lang="en-US" dirty="0" smtClean="0"/>
              <a:t> configuration, we break this attack, dropping their success rate to 44.2%. Tying the defense to the application's internal semantic phases proves to be highly effective against calibrated adversaries.</a:t>
            </a:r>
            <a:endParaRPr lang="fr-FR" dirty="0"/>
          </a:p>
        </p:txBody>
      </p:sp>
      <p:sp>
        <p:nvSpPr>
          <p:cNvPr id="4" name="Espace réservé du numéro de diapositive 3"/>
          <p:cNvSpPr>
            <a:spLocks noGrp="1"/>
          </p:cNvSpPr>
          <p:nvPr>
            <p:ph type="sldNum" sz="quarter" idx="10"/>
          </p:nvPr>
        </p:nvSpPr>
        <p:spPr/>
        <p:txBody>
          <a:bodyPr/>
          <a:lstStyle/>
          <a:p>
            <a:fld id="{2BCD40F9-92C8-4AF3-A825-477F6F398C6E}" type="slidenum">
              <a:rPr lang="fr-FR" smtClean="0"/>
              <a:t>8</a:t>
            </a:fld>
            <a:endParaRPr lang="fr-FR"/>
          </a:p>
        </p:txBody>
      </p:sp>
    </p:spTree>
    <p:extLst>
      <p:ext uri="{BB962C8B-B14F-4D97-AF65-F5344CB8AC3E}">
        <p14:creationId xmlns:p14="http://schemas.microsoft.com/office/powerpoint/2010/main" val="1513928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smtClean="0"/>
              <a:t>We are completely transparent about a fundamental limitation of our approach. Our defense does not eliminate all leakage in a standard split scenario.</a:t>
            </a:r>
          </a:p>
          <a:p>
            <a:r>
              <a:rPr lang="en-US" dirty="0" smtClean="0"/>
              <a:t>In fact, we identified a critical trade-off inherent to fixed-envelope defenses. By forcing all tools to share the same network signature, we successfully prevent the attacker from knowing </a:t>
            </a:r>
            <a:r>
              <a:rPr lang="en-US" i="1" dirty="0" smtClean="0"/>
              <a:t>which</a:t>
            </a:r>
            <a:r>
              <a:rPr lang="en-US" dirty="0" smtClean="0"/>
              <a:t> specific tool was used. </a:t>
            </a:r>
          </a:p>
          <a:p>
            <a:r>
              <a:rPr lang="en-US" dirty="0" smtClean="0"/>
              <a:t>However, this artificial regularity paradoxically makes it easier to detect the fact </a:t>
            </a:r>
            <a:r>
              <a:rPr lang="en-US" i="1" dirty="0" smtClean="0"/>
              <a:t>that</a:t>
            </a:r>
            <a:r>
              <a:rPr lang="en-US" dirty="0" smtClean="0"/>
              <a:t> a tool was used at all. We trade fine-grained detail leakage for increased binary detectability.</a:t>
            </a:r>
            <a:endParaRPr lang="fr-FR" dirty="0"/>
          </a:p>
        </p:txBody>
      </p:sp>
      <p:sp>
        <p:nvSpPr>
          <p:cNvPr id="4" name="Espace réservé du numéro de diapositive 3"/>
          <p:cNvSpPr>
            <a:spLocks noGrp="1"/>
          </p:cNvSpPr>
          <p:nvPr>
            <p:ph type="sldNum" sz="quarter" idx="10"/>
          </p:nvPr>
        </p:nvSpPr>
        <p:spPr/>
        <p:txBody>
          <a:bodyPr/>
          <a:lstStyle/>
          <a:p>
            <a:fld id="{2BCD40F9-92C8-4AF3-A825-477F6F398C6E}" type="slidenum">
              <a:rPr lang="fr-FR" smtClean="0"/>
              <a:t>9</a:t>
            </a:fld>
            <a:endParaRPr lang="fr-FR"/>
          </a:p>
        </p:txBody>
      </p:sp>
    </p:spTree>
    <p:extLst>
      <p:ext uri="{BB962C8B-B14F-4D97-AF65-F5344CB8AC3E}">
        <p14:creationId xmlns:p14="http://schemas.microsoft.com/office/powerpoint/2010/main" val="4021842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smtClean="0"/>
              <a:t>In terms of usability, this trade-off is highly cost-effective.</a:t>
            </a:r>
          </a:p>
          <a:p>
            <a:endParaRPr lang="en-US" dirty="0" smtClean="0"/>
          </a:p>
          <a:p>
            <a:r>
              <a:rPr lang="en-US" dirty="0" smtClean="0"/>
              <a:t>Because </a:t>
            </a:r>
            <a:r>
              <a:rPr lang="en-US" dirty="0" err="1" smtClean="0"/>
              <a:t>AgentFlowShield</a:t>
            </a:r>
            <a:r>
              <a:rPr lang="en-US" dirty="0" smtClean="0"/>
              <a:t> uses targeted, phase-aware shaping, it only incurs a 31% bandwidth increase and a 24% latency overhead. </a:t>
            </a:r>
          </a:p>
          <a:p>
            <a:r>
              <a:rPr lang="en-US" dirty="0" smtClean="0"/>
              <a:t>This makes it a highly practical solution for protecting agents handling sensitive data in real-world deployments.</a:t>
            </a:r>
            <a:endParaRPr lang="fr-FR" dirty="0"/>
          </a:p>
        </p:txBody>
      </p:sp>
      <p:sp>
        <p:nvSpPr>
          <p:cNvPr id="4" name="Espace réservé du numéro de diapositive 3"/>
          <p:cNvSpPr>
            <a:spLocks noGrp="1"/>
          </p:cNvSpPr>
          <p:nvPr>
            <p:ph type="sldNum" sz="quarter" idx="10"/>
          </p:nvPr>
        </p:nvSpPr>
        <p:spPr/>
        <p:txBody>
          <a:bodyPr/>
          <a:lstStyle/>
          <a:p>
            <a:fld id="{2BCD40F9-92C8-4AF3-A825-477F6F398C6E}" type="slidenum">
              <a:rPr lang="fr-FR" smtClean="0"/>
              <a:t>10</a:t>
            </a:fld>
            <a:endParaRPr lang="fr-FR"/>
          </a:p>
        </p:txBody>
      </p:sp>
    </p:spTree>
    <p:extLst>
      <p:ext uri="{BB962C8B-B14F-4D97-AF65-F5344CB8AC3E}">
        <p14:creationId xmlns:p14="http://schemas.microsoft.com/office/powerpoint/2010/main" val="3219120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smtClean="0"/>
              <a:t>To conclude, our work demonstrates that network metadata is a severe threat to LLM agent privacy.</a:t>
            </a:r>
          </a:p>
          <a:p>
            <a:r>
              <a:rPr lang="en-US" dirty="0" err="1" smtClean="0"/>
              <a:t>AgentFlowShield</a:t>
            </a:r>
            <a:r>
              <a:rPr lang="en-US" dirty="0" smtClean="0"/>
              <a:t> shows that coupling egress defenses with the agent's internal state is a highly effective strategy, outperforming generic network proxies. </a:t>
            </a:r>
          </a:p>
          <a:p>
            <a:endParaRPr lang="en-US" dirty="0" smtClean="0"/>
          </a:p>
          <a:p>
            <a:r>
              <a:rPr lang="en-US" dirty="0" smtClean="0"/>
              <a:t>Moving forward, we plan to validate this architecture in full production environments involving HTTP/2 proxies and CDNs, </a:t>
            </a:r>
          </a:p>
          <a:p>
            <a:r>
              <a:rPr lang="en-US" dirty="0" smtClean="0"/>
              <a:t>and we aim to explore dynamic envelopes to overcome the detectability trade-off we discovered. </a:t>
            </a:r>
          </a:p>
          <a:p>
            <a:endParaRPr lang="en-US" dirty="0" smtClean="0"/>
          </a:p>
          <a:p>
            <a:r>
              <a:rPr lang="en-US" dirty="0" smtClean="0"/>
              <a:t>Thank you for your time, and I am happy to take any questions.</a:t>
            </a:r>
            <a:endParaRPr lang="fr-FR" dirty="0"/>
          </a:p>
        </p:txBody>
      </p:sp>
      <p:sp>
        <p:nvSpPr>
          <p:cNvPr id="4" name="Espace réservé du numéro de diapositive 3"/>
          <p:cNvSpPr>
            <a:spLocks noGrp="1"/>
          </p:cNvSpPr>
          <p:nvPr>
            <p:ph type="sldNum" sz="quarter" idx="10"/>
          </p:nvPr>
        </p:nvSpPr>
        <p:spPr/>
        <p:txBody>
          <a:bodyPr/>
          <a:lstStyle/>
          <a:p>
            <a:fld id="{2BCD40F9-92C8-4AF3-A825-477F6F398C6E}" type="slidenum">
              <a:rPr lang="fr-FR" smtClean="0"/>
              <a:t>11</a:t>
            </a:fld>
            <a:endParaRPr lang="fr-FR"/>
          </a:p>
        </p:txBody>
      </p:sp>
    </p:spTree>
    <p:extLst>
      <p:ext uri="{BB962C8B-B14F-4D97-AF65-F5344CB8AC3E}">
        <p14:creationId xmlns:p14="http://schemas.microsoft.com/office/powerpoint/2010/main" val="746860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smtClean="0"/>
              <a:t>Thank you for your time, and I am happy to take any questions.</a:t>
            </a:r>
            <a:endParaRPr lang="fr-FR" dirty="0"/>
          </a:p>
        </p:txBody>
      </p:sp>
      <p:sp>
        <p:nvSpPr>
          <p:cNvPr id="4" name="Espace réservé du numéro de diapositive 3"/>
          <p:cNvSpPr>
            <a:spLocks noGrp="1"/>
          </p:cNvSpPr>
          <p:nvPr>
            <p:ph type="sldNum" sz="quarter" idx="10"/>
          </p:nvPr>
        </p:nvSpPr>
        <p:spPr/>
        <p:txBody>
          <a:bodyPr/>
          <a:lstStyle/>
          <a:p>
            <a:fld id="{2BCD40F9-92C8-4AF3-A825-477F6F398C6E}" type="slidenum">
              <a:rPr lang="fr-FR" smtClean="0"/>
              <a:t>12</a:t>
            </a:fld>
            <a:endParaRPr lang="fr-FR"/>
          </a:p>
        </p:txBody>
      </p:sp>
    </p:spTree>
    <p:extLst>
      <p:ext uri="{BB962C8B-B14F-4D97-AF65-F5344CB8AC3E}">
        <p14:creationId xmlns:p14="http://schemas.microsoft.com/office/powerpoint/2010/main" val="2187462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smtClean="0"/>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9/7/2026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42A54C80-263E-416B-A8E0-580EDEADCBDC}" type="datetimeFigureOut">
              <a:rPr lang="en-US" dirty="0"/>
              <a:t>9/7/2026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9/7/2026</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9/7/2026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97366" y="1383476"/>
            <a:ext cx="8860091" cy="2291938"/>
          </a:xfrm>
        </p:spPr>
        <p:txBody>
          <a:bodyPr/>
          <a:lstStyle/>
          <a:p>
            <a:pPr algn="ctr"/>
            <a:r>
              <a:rPr lang="en-US" sz="4400" dirty="0" err="1" smtClean="0">
                <a:solidFill>
                  <a:schemeClr val="tx1"/>
                </a:solidFill>
              </a:rPr>
              <a:t>AgentFlowShield</a:t>
            </a:r>
            <a:r>
              <a:rPr lang="en-US" sz="4400" dirty="0" smtClean="0">
                <a:solidFill>
                  <a:schemeClr val="tx1"/>
                </a:solidFill>
              </a:rPr>
              <a:t> </a:t>
            </a:r>
            <a:r>
              <a:rPr lang="en-US" sz="4400" dirty="0">
                <a:solidFill>
                  <a:schemeClr val="tx1"/>
                </a:solidFill>
              </a:rPr>
              <a:t>: Defending LLM Agents Against Metadata Side Channels.</a:t>
            </a:r>
            <a:endParaRPr lang="fr-FR" sz="4400" dirty="0">
              <a:solidFill>
                <a:schemeClr val="tx1"/>
              </a:solidFill>
            </a:endParaRPr>
          </a:p>
        </p:txBody>
      </p:sp>
      <p:sp>
        <p:nvSpPr>
          <p:cNvPr id="4" name="Rectangle 3"/>
          <p:cNvSpPr/>
          <p:nvPr/>
        </p:nvSpPr>
        <p:spPr>
          <a:xfrm>
            <a:off x="1097366" y="4703066"/>
            <a:ext cx="6597843" cy="369332"/>
          </a:xfrm>
          <a:prstGeom prst="rect">
            <a:avLst/>
          </a:prstGeom>
        </p:spPr>
        <p:txBody>
          <a:bodyPr wrap="square">
            <a:spAutoFit/>
          </a:bodyPr>
          <a:lstStyle/>
          <a:p>
            <a:r>
              <a:rPr lang="fr-FR" dirty="0" err="1"/>
              <a:t>Authors</a:t>
            </a:r>
            <a:r>
              <a:rPr lang="fr-FR" b="1" dirty="0" smtClean="0"/>
              <a:t> </a:t>
            </a:r>
            <a:r>
              <a:rPr lang="fr-FR" b="1" dirty="0"/>
              <a:t>:</a:t>
            </a:r>
            <a:r>
              <a:rPr lang="fr-FR" dirty="0"/>
              <a:t> </a:t>
            </a:r>
            <a:r>
              <a:rPr lang="fr-FR" dirty="0" err="1"/>
              <a:t>Redha</a:t>
            </a:r>
            <a:r>
              <a:rPr lang="fr-FR" dirty="0"/>
              <a:t> </a:t>
            </a:r>
            <a:r>
              <a:rPr lang="fr-FR" dirty="0" err="1"/>
              <a:t>Boukhari</a:t>
            </a:r>
            <a:r>
              <a:rPr lang="fr-FR" dirty="0"/>
              <a:t>, </a:t>
            </a:r>
            <a:r>
              <a:rPr lang="fr-FR" dirty="0" err="1"/>
              <a:t>Yulliwas</a:t>
            </a:r>
            <a:r>
              <a:rPr lang="fr-FR" dirty="0"/>
              <a:t> </a:t>
            </a:r>
            <a:r>
              <a:rPr lang="fr-FR" dirty="0" err="1"/>
              <a:t>Ameur</a:t>
            </a:r>
            <a:r>
              <a:rPr lang="fr-FR" dirty="0"/>
              <a:t>, </a:t>
            </a:r>
            <a:r>
              <a:rPr lang="fr-FR" dirty="0" err="1"/>
              <a:t>Mehammed</a:t>
            </a:r>
            <a:r>
              <a:rPr lang="fr-FR" dirty="0"/>
              <a:t> </a:t>
            </a:r>
            <a:r>
              <a:rPr lang="fr-FR" dirty="0" err="1"/>
              <a:t>Daoui</a:t>
            </a:r>
            <a:r>
              <a:rPr lang="fr-FR" dirty="0"/>
              <a:t>.</a:t>
            </a:r>
          </a:p>
        </p:txBody>
      </p:sp>
      <p:sp>
        <p:nvSpPr>
          <p:cNvPr id="5" name="Rectangle 4"/>
          <p:cNvSpPr/>
          <p:nvPr/>
        </p:nvSpPr>
        <p:spPr>
          <a:xfrm>
            <a:off x="1097366" y="5247398"/>
            <a:ext cx="7981320" cy="646331"/>
          </a:xfrm>
          <a:prstGeom prst="rect">
            <a:avLst/>
          </a:prstGeom>
        </p:spPr>
        <p:txBody>
          <a:bodyPr wrap="square">
            <a:spAutoFit/>
          </a:bodyPr>
          <a:lstStyle/>
          <a:p>
            <a:r>
              <a:rPr lang="fr-FR" b="1" dirty="0"/>
              <a:t>Affiliations :</a:t>
            </a:r>
            <a:r>
              <a:rPr lang="fr-FR" dirty="0"/>
              <a:t> LARI </a:t>
            </a:r>
            <a:r>
              <a:rPr lang="fr-FR" dirty="0" err="1"/>
              <a:t>Laboratory</a:t>
            </a:r>
            <a:r>
              <a:rPr lang="fr-FR" dirty="0"/>
              <a:t> (Mouloud Mammeri </a:t>
            </a:r>
            <a:r>
              <a:rPr lang="fr-FR" dirty="0" err="1"/>
              <a:t>University</a:t>
            </a:r>
            <a:r>
              <a:rPr lang="fr-FR" dirty="0"/>
              <a:t> of Tizi Ouzou), CEDRIC (</a:t>
            </a:r>
            <a:r>
              <a:rPr lang="fr-FR" dirty="0" err="1"/>
              <a:t>Cnam</a:t>
            </a:r>
            <a:r>
              <a:rPr lang="fr-FR" dirty="0"/>
              <a:t> Paris), </a:t>
            </a:r>
            <a:r>
              <a:rPr lang="fr-FR" dirty="0" err="1"/>
              <a:t>Efrei</a:t>
            </a:r>
            <a:r>
              <a:rPr lang="fr-FR" dirty="0"/>
              <a:t> </a:t>
            </a:r>
            <a:r>
              <a:rPr lang="fr-FR" dirty="0" err="1"/>
              <a:t>Research</a:t>
            </a:r>
            <a:r>
              <a:rPr lang="fr-FR" dirty="0"/>
              <a:t> Lab.</a:t>
            </a:r>
          </a:p>
        </p:txBody>
      </p:sp>
      <p:pic>
        <p:nvPicPr>
          <p:cNvPr id="1026" name="Picture 2" descr="Cédric | Sponso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6901" y="190965"/>
            <a:ext cx="1376315" cy="13763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ontact - Faculté des Sciences Economiques, Commerciales et des Sciences de  Ges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238" y="208373"/>
            <a:ext cx="1294545" cy="134149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ICCSA · ACS/IEEE International Conference · Ho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9554" y="199471"/>
            <a:ext cx="1359304" cy="1359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4028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02146" y="525625"/>
            <a:ext cx="8507168" cy="5262979"/>
          </a:xfrm>
          <a:prstGeom prst="rect">
            <a:avLst/>
          </a:prstGeom>
        </p:spPr>
        <p:txBody>
          <a:bodyPr wrap="square">
            <a:spAutoFit/>
          </a:bodyPr>
          <a:lstStyle/>
          <a:p>
            <a:pPr>
              <a:lnSpc>
                <a:spcPct val="200000"/>
              </a:lnSpc>
            </a:pPr>
            <a:r>
              <a:rPr lang="en-US" sz="2400" dirty="0"/>
              <a:t>The Evolution Towards </a:t>
            </a:r>
            <a:r>
              <a:rPr lang="en-US" sz="2400" dirty="0" smtClean="0"/>
              <a:t>LLM Agents</a:t>
            </a:r>
            <a:endParaRPr lang="en-US" dirty="0" smtClean="0"/>
          </a:p>
          <a:p>
            <a:pPr marL="800100" lvl="1" indent="-342900">
              <a:lnSpc>
                <a:spcPct val="200000"/>
              </a:lnSpc>
              <a:buFont typeface="Arial" panose="020B0604020202020204" pitchFamily="34" charset="0"/>
              <a:buChar char="•"/>
            </a:pPr>
            <a:r>
              <a:rPr lang="en-US" dirty="0" smtClean="0"/>
              <a:t>From simple completion to autonomous agents.</a:t>
            </a:r>
            <a:endParaRPr lang="en-US" dirty="0"/>
          </a:p>
          <a:p>
            <a:pPr marL="800100" lvl="1" indent="-342900">
              <a:lnSpc>
                <a:spcPct val="200000"/>
              </a:lnSpc>
              <a:buFont typeface="Arial" panose="020B0604020202020204" pitchFamily="34" charset="0"/>
              <a:buChar char="•"/>
            </a:pPr>
            <a:r>
              <a:rPr lang="en-US" dirty="0" smtClean="0"/>
              <a:t>LLM Agents orchestrate multi-step, complex tasks.</a:t>
            </a:r>
            <a:endParaRPr lang="en-US" dirty="0"/>
          </a:p>
          <a:p>
            <a:pPr marL="800100" lvl="1" indent="-342900">
              <a:lnSpc>
                <a:spcPct val="200000"/>
              </a:lnSpc>
              <a:buFont typeface="Arial" panose="020B0604020202020204" pitchFamily="34" charset="0"/>
              <a:buChar char="•"/>
            </a:pPr>
            <a:endParaRPr lang="en-US" b="1" dirty="0" smtClean="0"/>
          </a:p>
          <a:p>
            <a:pPr marL="800100" lvl="1" indent="-342900">
              <a:lnSpc>
                <a:spcPct val="200000"/>
              </a:lnSpc>
              <a:buFont typeface="Arial" panose="020B0604020202020204" pitchFamily="34" charset="0"/>
              <a:buChar char="•"/>
            </a:pPr>
            <a:r>
              <a:rPr lang="en-US" b="1" dirty="0" smtClean="0"/>
              <a:t>Typical execution phases:</a:t>
            </a:r>
            <a:endParaRPr lang="en-US" dirty="0"/>
          </a:p>
          <a:p>
            <a:pPr marL="1257300" lvl="2" indent="-342900">
              <a:lnSpc>
                <a:spcPct val="200000"/>
              </a:lnSpc>
              <a:buFont typeface="+mj-lt"/>
              <a:buAutoNum type="arabicPeriod"/>
            </a:pPr>
            <a:r>
              <a:rPr lang="en-US" dirty="0" smtClean="0"/>
              <a:t>Planning </a:t>
            </a:r>
            <a:r>
              <a:rPr lang="en-US" dirty="0"/>
              <a:t>/ Reasoning</a:t>
            </a:r>
          </a:p>
          <a:p>
            <a:pPr marL="1257300" lvl="2" indent="-342900">
              <a:lnSpc>
                <a:spcPct val="200000"/>
              </a:lnSpc>
              <a:buFont typeface="+mj-lt"/>
              <a:buAutoNum type="arabicPeriod"/>
            </a:pPr>
            <a:r>
              <a:rPr lang="fr-FR" dirty="0" smtClean="0"/>
              <a:t>Document </a:t>
            </a:r>
            <a:r>
              <a:rPr lang="fr-FR" dirty="0" err="1"/>
              <a:t>retrieval</a:t>
            </a:r>
            <a:r>
              <a:rPr lang="fr-FR" dirty="0"/>
              <a:t> (RAG / </a:t>
            </a:r>
            <a:r>
              <a:rPr lang="fr-FR" dirty="0" err="1"/>
              <a:t>Vector</a:t>
            </a:r>
            <a:r>
              <a:rPr lang="fr-FR" dirty="0"/>
              <a:t> stores</a:t>
            </a:r>
            <a:r>
              <a:rPr lang="fr-FR" dirty="0" smtClean="0"/>
              <a:t>)</a:t>
            </a:r>
          </a:p>
          <a:p>
            <a:pPr marL="1257300" lvl="2" indent="-342900">
              <a:lnSpc>
                <a:spcPct val="200000"/>
              </a:lnSpc>
              <a:buFont typeface="+mj-lt"/>
              <a:buAutoNum type="arabicPeriod"/>
            </a:pPr>
            <a:r>
              <a:rPr lang="en-US" dirty="0" smtClean="0"/>
              <a:t>External </a:t>
            </a:r>
            <a:r>
              <a:rPr lang="en-US" dirty="0"/>
              <a:t>APIs and Tool </a:t>
            </a:r>
            <a:r>
              <a:rPr lang="en-US" dirty="0" smtClean="0"/>
              <a:t>invocation</a:t>
            </a:r>
          </a:p>
          <a:p>
            <a:pPr marL="1257300" lvl="2" indent="-342900">
              <a:lnSpc>
                <a:spcPct val="200000"/>
              </a:lnSpc>
              <a:buFont typeface="+mj-lt"/>
              <a:buAutoNum type="arabicPeriod"/>
            </a:pPr>
            <a:r>
              <a:rPr lang="fr-FR" dirty="0" smtClean="0"/>
              <a:t>Persistent </a:t>
            </a:r>
            <a:r>
              <a:rPr lang="fr-FR" dirty="0"/>
              <a:t>memory Read/Write</a:t>
            </a:r>
          </a:p>
        </p:txBody>
      </p:sp>
    </p:spTree>
    <p:extLst>
      <p:ext uri="{BB962C8B-B14F-4D97-AF65-F5344CB8AC3E}">
        <p14:creationId xmlns:p14="http://schemas.microsoft.com/office/powerpoint/2010/main" val="154382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down)">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wipe(down)">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wipe(down)">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wipe(down)">
                                      <p:cBhvr>
                                        <p:cTn id="32" dur="500"/>
                                        <p:tgtEl>
                                          <p:spTgt spid="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wipe(down)">
                                      <p:cBhvr>
                                        <p:cTn id="37" dur="500"/>
                                        <p:tgtEl>
                                          <p:spTgt spid="6">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wipe(down)">
                                      <p:cBhvr>
                                        <p:cTn id="4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02145" y="525625"/>
            <a:ext cx="10156355" cy="4708981"/>
          </a:xfrm>
          <a:prstGeom prst="rect">
            <a:avLst/>
          </a:prstGeom>
        </p:spPr>
        <p:txBody>
          <a:bodyPr wrap="square">
            <a:spAutoFit/>
          </a:bodyPr>
          <a:lstStyle/>
          <a:p>
            <a:pPr>
              <a:lnSpc>
                <a:spcPct val="200000"/>
              </a:lnSpc>
            </a:pPr>
            <a:r>
              <a:rPr lang="fr-FR" sz="2400" b="1" dirty="0"/>
              <a:t>The </a:t>
            </a:r>
            <a:r>
              <a:rPr lang="fr-FR" sz="2400" b="1" dirty="0" err="1"/>
              <a:t>Threat</a:t>
            </a:r>
            <a:r>
              <a:rPr lang="fr-FR" sz="2400" b="1" dirty="0"/>
              <a:t> </a:t>
            </a:r>
            <a:r>
              <a:rPr lang="fr-FR" sz="2400" b="1" dirty="0" smtClean="0"/>
              <a:t>Model</a:t>
            </a:r>
            <a:endParaRPr lang="fr-FR" sz="2400" dirty="0" smtClean="0"/>
          </a:p>
          <a:p>
            <a:pPr marL="742950" lvl="1" indent="-285750">
              <a:lnSpc>
                <a:spcPct val="200000"/>
              </a:lnSpc>
              <a:buFont typeface="Arial" panose="020B0604020202020204" pitchFamily="34" charset="0"/>
              <a:buChar char="•"/>
            </a:pPr>
            <a:r>
              <a:rPr lang="en-US" b="1" dirty="0" smtClean="0"/>
              <a:t>Encryption </a:t>
            </a:r>
            <a:r>
              <a:rPr lang="en-US" b="1" dirty="0"/>
              <a:t>is not enough:</a:t>
            </a:r>
            <a:r>
              <a:rPr lang="en-US" dirty="0"/>
              <a:t> It protects the payload content, but not the traffic shape</a:t>
            </a:r>
            <a:r>
              <a:rPr lang="en-US" dirty="0" smtClean="0"/>
              <a:t>.</a:t>
            </a:r>
          </a:p>
          <a:p>
            <a:pPr marL="742950" lvl="1" indent="-285750">
              <a:lnSpc>
                <a:spcPct val="200000"/>
              </a:lnSpc>
              <a:buFont typeface="Arial" panose="020B0604020202020204" pitchFamily="34" charset="0"/>
              <a:buChar char="•"/>
            </a:pPr>
            <a:r>
              <a:rPr lang="en-US" b="1" dirty="0"/>
              <a:t>Observable metadata includes:</a:t>
            </a:r>
            <a:endParaRPr lang="en-US" dirty="0"/>
          </a:p>
          <a:p>
            <a:pPr marL="1200150" lvl="2" indent="-285750">
              <a:lnSpc>
                <a:spcPct val="200000"/>
              </a:lnSpc>
              <a:buFont typeface="Arial" panose="020B0604020202020204" pitchFamily="34" charset="0"/>
              <a:buChar char="•"/>
            </a:pPr>
            <a:r>
              <a:rPr lang="en-US" dirty="0"/>
              <a:t>Packet sizes and directions</a:t>
            </a:r>
          </a:p>
          <a:p>
            <a:pPr marL="1200150" lvl="2" indent="-285750">
              <a:lnSpc>
                <a:spcPct val="200000"/>
              </a:lnSpc>
              <a:buFont typeface="Arial" panose="020B0604020202020204" pitchFamily="34" charset="0"/>
              <a:buChar char="•"/>
            </a:pPr>
            <a:r>
              <a:rPr lang="en-US" dirty="0"/>
              <a:t>Inter-arrival times (IAT) and burst </a:t>
            </a:r>
            <a:r>
              <a:rPr lang="en-US" dirty="0" smtClean="0"/>
              <a:t>boundaries</a:t>
            </a:r>
          </a:p>
          <a:p>
            <a:pPr marL="1200150" lvl="2" indent="-285750">
              <a:lnSpc>
                <a:spcPct val="200000"/>
              </a:lnSpc>
              <a:buFont typeface="Arial" panose="020B0604020202020204" pitchFamily="34" charset="0"/>
              <a:buChar char="•"/>
            </a:pPr>
            <a:r>
              <a:rPr lang="fr-FR" dirty="0"/>
              <a:t>Total flow </a:t>
            </a:r>
            <a:r>
              <a:rPr lang="fr-FR" dirty="0" smtClean="0"/>
              <a:t>duration</a:t>
            </a:r>
          </a:p>
          <a:p>
            <a:pPr lvl="1">
              <a:lnSpc>
                <a:spcPct val="200000"/>
              </a:lnSpc>
            </a:pPr>
            <a:r>
              <a:rPr lang="en-US" b="1" dirty="0" smtClean="0"/>
              <a:t>The </a:t>
            </a:r>
            <a:r>
              <a:rPr lang="en-US" b="1" dirty="0"/>
              <a:t>Consequence:</a:t>
            </a:r>
            <a:r>
              <a:rPr lang="en-US" dirty="0"/>
              <a:t> A passive on-path observer can deduce which tools were invoked, whether memory was accessed, and coarse properties of the underlying task.</a:t>
            </a:r>
            <a:endParaRPr lang="fr-FR" dirty="0"/>
          </a:p>
        </p:txBody>
      </p:sp>
    </p:spTree>
    <p:extLst>
      <p:ext uri="{BB962C8B-B14F-4D97-AF65-F5344CB8AC3E}">
        <p14:creationId xmlns:p14="http://schemas.microsoft.com/office/powerpoint/2010/main" val="401586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
                                            <p:txEl>
                                              <p:pRg st="5" end="5"/>
                                            </p:txEl>
                                          </p:spTgt>
                                        </p:tgtEl>
                                        <p:attrNameLst>
                                          <p:attrName>style.visibility</p:attrName>
                                        </p:attrNameLst>
                                      </p:cBhvr>
                                      <p:to>
                                        <p:strVal val="visible"/>
                                      </p:to>
                                    </p:set>
                                    <p:animEffect transition="in" filter="fade">
                                      <p:cBhvr>
                                        <p:cTn id="26" dur="500"/>
                                        <p:tgtEl>
                                          <p:spTgt spid="6">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fade">
                                      <p:cBhvr>
                                        <p:cTn id="31"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02145" y="525625"/>
            <a:ext cx="10156355" cy="5016758"/>
          </a:xfrm>
          <a:prstGeom prst="rect">
            <a:avLst/>
          </a:prstGeom>
        </p:spPr>
        <p:txBody>
          <a:bodyPr wrap="square">
            <a:spAutoFit/>
          </a:bodyPr>
          <a:lstStyle/>
          <a:p>
            <a:pPr>
              <a:lnSpc>
                <a:spcPct val="200000"/>
              </a:lnSpc>
            </a:pPr>
            <a:r>
              <a:rPr lang="en-US" sz="2800" dirty="0"/>
              <a:t>Our Core Idea </a:t>
            </a:r>
            <a:r>
              <a:rPr lang="en-US" sz="2800" dirty="0" smtClean="0"/>
              <a:t>- Phase-Aware Shaping</a:t>
            </a:r>
          </a:p>
          <a:p>
            <a:pPr>
              <a:lnSpc>
                <a:spcPct val="200000"/>
              </a:lnSpc>
            </a:pPr>
            <a:endParaRPr lang="en-US" sz="2400" dirty="0" smtClean="0"/>
          </a:p>
          <a:p>
            <a:pPr marL="285750" indent="-285750">
              <a:lnSpc>
                <a:spcPct val="200000"/>
              </a:lnSpc>
              <a:buFont typeface="Arial" panose="020B0604020202020204" pitchFamily="34" charset="0"/>
              <a:buChar char="•"/>
            </a:pPr>
            <a:r>
              <a:rPr lang="en-US" b="1" dirty="0"/>
              <a:t>Generic defenses (VPNs, Tor):</a:t>
            </a:r>
            <a:r>
              <a:rPr lang="en-US" dirty="0"/>
              <a:t> Application-agnostic, incur high bandwidth overhead</a:t>
            </a:r>
            <a:r>
              <a:rPr lang="en-US" dirty="0" smtClean="0"/>
              <a:t>.</a:t>
            </a:r>
          </a:p>
          <a:p>
            <a:pPr marL="285750" indent="-285750">
              <a:lnSpc>
                <a:spcPct val="200000"/>
              </a:lnSpc>
              <a:buFont typeface="Arial" panose="020B0604020202020204" pitchFamily="34" charset="0"/>
              <a:buChar char="•"/>
            </a:pPr>
            <a:r>
              <a:rPr lang="en-US" b="1" dirty="0"/>
              <a:t>Our Solution: </a:t>
            </a:r>
            <a:r>
              <a:rPr lang="en-US" dirty="0" err="1" smtClean="0"/>
              <a:t>AgentFlowShield</a:t>
            </a:r>
            <a:r>
              <a:rPr lang="en-US" dirty="0" smtClean="0"/>
              <a:t> -</a:t>
            </a:r>
            <a:r>
              <a:rPr lang="en-US" b="1" dirty="0" smtClean="0"/>
              <a:t> </a:t>
            </a:r>
            <a:r>
              <a:rPr lang="en-US" dirty="0" smtClean="0"/>
              <a:t>Phase-Aware </a:t>
            </a:r>
            <a:r>
              <a:rPr lang="en-US" dirty="0"/>
              <a:t>Shaping </a:t>
            </a:r>
            <a:r>
              <a:rPr lang="en-US" dirty="0" smtClean="0"/>
              <a:t>.</a:t>
            </a:r>
          </a:p>
          <a:p>
            <a:pPr marL="285750" indent="-285750">
              <a:lnSpc>
                <a:spcPct val="200000"/>
              </a:lnSpc>
              <a:buFont typeface="Arial" panose="020B0604020202020204" pitchFamily="34" charset="0"/>
              <a:buChar char="•"/>
            </a:pPr>
            <a:r>
              <a:rPr lang="en-US" b="1" dirty="0"/>
              <a:t>The Principle:</a:t>
            </a:r>
            <a:r>
              <a:rPr lang="en-US" dirty="0"/>
              <a:t> The agent orchestrator has privileged knowledge of its internal execution phase (e.g., </a:t>
            </a:r>
            <a:r>
              <a:rPr lang="en-US" dirty="0" smtClean="0"/>
              <a:t>planning, tool, </a:t>
            </a:r>
            <a:r>
              <a:rPr lang="en-US" dirty="0"/>
              <a:t>generation</a:t>
            </a:r>
            <a:r>
              <a:rPr lang="en-US" dirty="0" smtClean="0"/>
              <a:t>).</a:t>
            </a:r>
          </a:p>
          <a:p>
            <a:pPr>
              <a:lnSpc>
                <a:spcPct val="200000"/>
              </a:lnSpc>
            </a:pPr>
            <a:r>
              <a:rPr lang="en-US" dirty="0"/>
              <a:t>	</a:t>
            </a:r>
            <a:r>
              <a:rPr lang="en-US" dirty="0" smtClean="0"/>
              <a:t>We </a:t>
            </a:r>
            <a:r>
              <a:rPr lang="en-US" dirty="0"/>
              <a:t>exploit this knowledge to shape egress traffic before it enters the TLS tunnel</a:t>
            </a:r>
            <a:r>
              <a:rPr lang="en-US" dirty="0" smtClean="0"/>
              <a:t>.</a:t>
            </a:r>
          </a:p>
          <a:p>
            <a:pPr>
              <a:lnSpc>
                <a:spcPct val="200000"/>
              </a:lnSpc>
            </a:pPr>
            <a:endParaRPr lang="fr-FR" dirty="0"/>
          </a:p>
        </p:txBody>
      </p:sp>
    </p:spTree>
    <p:extLst>
      <p:ext uri="{BB962C8B-B14F-4D97-AF65-F5344CB8AC3E}">
        <p14:creationId xmlns:p14="http://schemas.microsoft.com/office/powerpoint/2010/main" val="385012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02145" y="525625"/>
            <a:ext cx="10719691" cy="4808176"/>
          </a:xfrm>
          <a:prstGeom prst="rect">
            <a:avLst/>
          </a:prstGeom>
        </p:spPr>
        <p:txBody>
          <a:bodyPr wrap="square">
            <a:spAutoFit/>
          </a:bodyPr>
          <a:lstStyle/>
          <a:p>
            <a:pPr>
              <a:lnSpc>
                <a:spcPct val="200000"/>
              </a:lnSpc>
            </a:pPr>
            <a:r>
              <a:rPr lang="fr-FR" sz="2400" b="1" dirty="0"/>
              <a:t>Architecture and </a:t>
            </a:r>
            <a:r>
              <a:rPr lang="fr-FR" sz="2400" b="1" dirty="0" err="1"/>
              <a:t>Defense</a:t>
            </a:r>
            <a:r>
              <a:rPr lang="fr-FR" sz="2400" b="1" dirty="0"/>
              <a:t> </a:t>
            </a:r>
            <a:r>
              <a:rPr lang="fr-FR" sz="2400" b="1" dirty="0" err="1"/>
              <a:t>Mechanisms</a:t>
            </a:r>
            <a:r>
              <a:rPr lang="fr-FR" sz="2400" b="1" dirty="0"/>
              <a:t> </a:t>
            </a:r>
            <a:endParaRPr lang="fr-FR" sz="2400" b="1" dirty="0" smtClean="0"/>
          </a:p>
          <a:p>
            <a:pPr>
              <a:lnSpc>
                <a:spcPct val="200000"/>
              </a:lnSpc>
            </a:pPr>
            <a:r>
              <a:rPr lang="en-US" sz="2400" dirty="0"/>
              <a:t>5 Key Mechanisms managed by a risk-aware controller</a:t>
            </a:r>
            <a:r>
              <a:rPr lang="en-US" sz="2400" dirty="0" smtClean="0"/>
              <a:t>:</a:t>
            </a:r>
          </a:p>
          <a:p>
            <a:pPr marL="800100" lvl="1" indent="-342900">
              <a:lnSpc>
                <a:spcPct val="200000"/>
              </a:lnSpc>
              <a:buFont typeface="+mj-lt"/>
              <a:buAutoNum type="arabicPeriod"/>
            </a:pPr>
            <a:r>
              <a:rPr lang="en-US" b="1" dirty="0"/>
              <a:t>Bucket Padding:</a:t>
            </a:r>
            <a:r>
              <a:rPr lang="en-US" dirty="0"/>
              <a:t> Rounds packet sizes up to phase-specific boundaries (e.g., 512, 1024 bytes</a:t>
            </a:r>
            <a:r>
              <a:rPr lang="en-US" dirty="0" smtClean="0"/>
              <a:t>).</a:t>
            </a:r>
          </a:p>
          <a:p>
            <a:pPr marL="800100" lvl="1" indent="-342900">
              <a:lnSpc>
                <a:spcPct val="200000"/>
              </a:lnSpc>
              <a:buFont typeface="+mj-lt"/>
              <a:buAutoNum type="arabicPeriod"/>
            </a:pPr>
            <a:r>
              <a:rPr lang="en-US" b="1" dirty="0"/>
              <a:t>Aggregation (Release Windows):</a:t>
            </a:r>
            <a:r>
              <a:rPr lang="en-US" dirty="0"/>
              <a:t> Buffers frames (e.g., 50-200ms) to collapse phase transitions</a:t>
            </a:r>
            <a:r>
              <a:rPr lang="en-US" dirty="0" smtClean="0"/>
              <a:t>.</a:t>
            </a:r>
          </a:p>
          <a:p>
            <a:pPr marL="800100" lvl="1" indent="-342900">
              <a:lnSpc>
                <a:spcPct val="200000"/>
              </a:lnSpc>
              <a:buFont typeface="+mj-lt"/>
              <a:buAutoNum type="arabicPeriod"/>
            </a:pPr>
            <a:r>
              <a:rPr lang="en-US" b="1" dirty="0"/>
              <a:t>Jitter:</a:t>
            </a:r>
            <a:r>
              <a:rPr lang="en-US" dirty="0"/>
              <a:t> Injects random temporal noise to disrupt timing analysis</a:t>
            </a:r>
            <a:r>
              <a:rPr lang="en-US" dirty="0" smtClean="0"/>
              <a:t>.</a:t>
            </a:r>
          </a:p>
          <a:p>
            <a:pPr marL="800100" lvl="1" indent="-342900">
              <a:lnSpc>
                <a:spcPct val="200000"/>
              </a:lnSpc>
              <a:buFont typeface="+mj-lt"/>
              <a:buAutoNum type="arabicPeriod"/>
            </a:pPr>
            <a:r>
              <a:rPr lang="en-US" b="1" dirty="0"/>
              <a:t>Tool Normalization:</a:t>
            </a:r>
            <a:r>
              <a:rPr lang="en-US" dirty="0"/>
              <a:t> Forces all tool invocations to share an identical size signature</a:t>
            </a:r>
            <a:r>
              <a:rPr lang="en-US" dirty="0" smtClean="0"/>
              <a:t>.</a:t>
            </a:r>
          </a:p>
          <a:p>
            <a:pPr marL="800100" lvl="1" indent="-342900">
              <a:lnSpc>
                <a:spcPct val="200000"/>
              </a:lnSpc>
              <a:buFont typeface="+mj-lt"/>
              <a:buAutoNum type="arabicPeriod"/>
            </a:pPr>
            <a:r>
              <a:rPr lang="en-US" b="1" dirty="0"/>
              <a:t>Memory Envelopes:</a:t>
            </a:r>
            <a:r>
              <a:rPr lang="en-US" dirty="0"/>
              <a:t> Standardizes RAG access to hide cache hit/miss distinctions.</a:t>
            </a:r>
            <a:endParaRPr lang="fr-FR" dirty="0"/>
          </a:p>
        </p:txBody>
      </p:sp>
    </p:spTree>
    <p:extLst>
      <p:ext uri="{BB962C8B-B14F-4D97-AF65-F5344CB8AC3E}">
        <p14:creationId xmlns:p14="http://schemas.microsoft.com/office/powerpoint/2010/main" val="3514145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02145" y="525625"/>
            <a:ext cx="10156355" cy="6001643"/>
          </a:xfrm>
          <a:prstGeom prst="rect">
            <a:avLst/>
          </a:prstGeom>
        </p:spPr>
        <p:txBody>
          <a:bodyPr wrap="square">
            <a:spAutoFit/>
          </a:bodyPr>
          <a:lstStyle/>
          <a:p>
            <a:pPr lvl="0" defTabSz="914400" eaLnBrk="0" fontAlgn="base" hangingPunct="0">
              <a:lnSpc>
                <a:spcPct val="200000"/>
              </a:lnSpc>
              <a:spcBef>
                <a:spcPct val="0"/>
              </a:spcBef>
              <a:spcAft>
                <a:spcPct val="0"/>
              </a:spcAft>
            </a:pPr>
            <a:r>
              <a:rPr lang="fr-FR" altLang="fr-FR" sz="2400" b="1" dirty="0" err="1"/>
              <a:t>Testbed</a:t>
            </a:r>
            <a:r>
              <a:rPr lang="fr-FR" altLang="fr-FR" sz="2400" b="1" dirty="0"/>
              <a:t> and </a:t>
            </a:r>
            <a:r>
              <a:rPr lang="fr-FR" altLang="fr-FR" sz="2400" b="1" dirty="0" err="1"/>
              <a:t>Experimental</a:t>
            </a:r>
            <a:r>
              <a:rPr lang="fr-FR" altLang="fr-FR" sz="2400" b="1" dirty="0"/>
              <a:t> </a:t>
            </a:r>
            <a:r>
              <a:rPr lang="fr-FR" altLang="fr-FR" sz="2400" b="1" dirty="0" err="1" smtClean="0"/>
              <a:t>Methodology</a:t>
            </a:r>
            <a:endParaRPr lang="fr-FR" altLang="fr-FR" sz="2400" b="1" dirty="0" smtClean="0"/>
          </a:p>
          <a:p>
            <a:pPr lvl="0" defTabSz="914400" eaLnBrk="0" fontAlgn="base" hangingPunct="0">
              <a:lnSpc>
                <a:spcPct val="200000"/>
              </a:lnSpc>
              <a:spcBef>
                <a:spcPct val="0"/>
              </a:spcBef>
              <a:spcAft>
                <a:spcPct val="0"/>
              </a:spcAft>
            </a:pPr>
            <a:endParaRPr lang="fr-FR" altLang="fr-FR" sz="2400" b="1" dirty="0"/>
          </a:p>
          <a:p>
            <a:pPr marL="285750" lvl="0" indent="-285750" defTabSz="914400" eaLnBrk="0" fontAlgn="base" hangingPunct="0">
              <a:lnSpc>
                <a:spcPct val="200000"/>
              </a:lnSpc>
              <a:spcBef>
                <a:spcPct val="0"/>
              </a:spcBef>
              <a:spcAft>
                <a:spcPct val="0"/>
              </a:spcAft>
              <a:buFont typeface="Arial" panose="020B0604020202020204" pitchFamily="34" charset="0"/>
              <a:buChar char="•"/>
            </a:pPr>
            <a:r>
              <a:rPr lang="fr-FR" altLang="fr-FR" b="1" dirty="0" err="1" smtClean="0"/>
              <a:t>Testbed</a:t>
            </a:r>
            <a:r>
              <a:rPr lang="fr-FR" altLang="fr-FR" b="1" dirty="0"/>
              <a:t>:</a:t>
            </a:r>
            <a:r>
              <a:rPr lang="fr-FR" altLang="fr-FR" dirty="0"/>
              <a:t> </a:t>
            </a:r>
            <a:r>
              <a:rPr lang="fr-FR" altLang="fr-FR" dirty="0" err="1"/>
              <a:t>Controlled</a:t>
            </a:r>
            <a:r>
              <a:rPr lang="fr-FR" altLang="fr-FR" dirty="0"/>
              <a:t> cloud </a:t>
            </a:r>
            <a:r>
              <a:rPr lang="fr-FR" altLang="fr-FR" dirty="0" err="1"/>
              <a:t>deployment</a:t>
            </a:r>
            <a:r>
              <a:rPr lang="fr-FR" altLang="fr-FR" dirty="0"/>
              <a:t> (</a:t>
            </a:r>
            <a:r>
              <a:rPr lang="fr-FR" altLang="fr-FR" dirty="0" err="1"/>
              <a:t>loopback</a:t>
            </a:r>
            <a:r>
              <a:rPr lang="fr-FR" altLang="fr-FR" dirty="0"/>
              <a:t>) </a:t>
            </a:r>
            <a:r>
              <a:rPr lang="fr-FR" altLang="fr-FR" dirty="0" err="1"/>
              <a:t>with</a:t>
            </a:r>
            <a:r>
              <a:rPr lang="fr-FR" altLang="fr-FR" dirty="0"/>
              <a:t> </a:t>
            </a:r>
            <a:r>
              <a:rPr lang="fr-FR" altLang="fr-FR" dirty="0" err="1"/>
              <a:t>synthetic</a:t>
            </a:r>
            <a:r>
              <a:rPr lang="fr-FR" altLang="fr-FR" dirty="0"/>
              <a:t> WAN noise (</a:t>
            </a:r>
            <a:r>
              <a:rPr lang="fr-FR" altLang="fr-FR" dirty="0" err="1"/>
              <a:t>jitter</a:t>
            </a:r>
            <a:r>
              <a:rPr lang="fr-FR" altLang="fr-FR" dirty="0"/>
              <a:t>, Pareto) and background </a:t>
            </a:r>
            <a:r>
              <a:rPr lang="fr-FR" altLang="fr-FR" dirty="0" err="1"/>
              <a:t>multiplexing</a:t>
            </a:r>
            <a:r>
              <a:rPr lang="fr-FR" altLang="fr-FR" dirty="0"/>
              <a:t> (10-50%). </a:t>
            </a:r>
          </a:p>
          <a:p>
            <a:pPr marL="285750" lvl="0" indent="-285750" defTabSz="914400" eaLnBrk="0" fontAlgn="base" hangingPunct="0">
              <a:lnSpc>
                <a:spcPct val="200000"/>
              </a:lnSpc>
              <a:spcBef>
                <a:spcPct val="0"/>
              </a:spcBef>
              <a:spcAft>
                <a:spcPct val="0"/>
              </a:spcAft>
              <a:buFont typeface="Arial" panose="020B0604020202020204" pitchFamily="34" charset="0"/>
              <a:buChar char="•"/>
            </a:pPr>
            <a:r>
              <a:rPr lang="fr-FR" altLang="fr-FR" b="1" dirty="0" err="1"/>
              <a:t>Dataset</a:t>
            </a:r>
            <a:r>
              <a:rPr lang="fr-FR" altLang="fr-FR" b="1" dirty="0"/>
              <a:t>:</a:t>
            </a:r>
            <a:r>
              <a:rPr lang="fr-FR" altLang="fr-FR" dirty="0"/>
              <a:t> 6,300 </a:t>
            </a:r>
            <a:r>
              <a:rPr lang="fr-FR" altLang="fr-FR" dirty="0" err="1"/>
              <a:t>labeled</a:t>
            </a:r>
            <a:r>
              <a:rPr lang="fr-FR" altLang="fr-FR" dirty="0"/>
              <a:t> network traces. </a:t>
            </a:r>
          </a:p>
          <a:p>
            <a:pPr marL="285750" lvl="0" indent="-285750" defTabSz="914400" eaLnBrk="0" fontAlgn="base" hangingPunct="0">
              <a:lnSpc>
                <a:spcPct val="200000"/>
              </a:lnSpc>
              <a:spcBef>
                <a:spcPct val="0"/>
              </a:spcBef>
              <a:spcAft>
                <a:spcPct val="0"/>
              </a:spcAft>
              <a:buFont typeface="Arial" panose="020B0604020202020204" pitchFamily="34" charset="0"/>
              <a:buChar char="•"/>
            </a:pPr>
            <a:r>
              <a:rPr lang="fr-FR" altLang="fr-FR" b="1" dirty="0" err="1"/>
              <a:t>Workloads</a:t>
            </a:r>
            <a:r>
              <a:rPr lang="fr-FR" altLang="fr-FR" b="1" dirty="0"/>
              <a:t>:</a:t>
            </a:r>
            <a:r>
              <a:rPr lang="fr-FR" altLang="fr-FR" dirty="0"/>
              <a:t> 42 agent </a:t>
            </a:r>
            <a:r>
              <a:rPr lang="fr-FR" altLang="fr-FR" dirty="0" err="1"/>
              <a:t>templates</a:t>
            </a:r>
            <a:r>
              <a:rPr lang="fr-FR" altLang="fr-FR" dirty="0"/>
              <a:t> </a:t>
            </a:r>
            <a:r>
              <a:rPr lang="fr-FR" altLang="fr-FR" dirty="0" err="1"/>
              <a:t>across</a:t>
            </a:r>
            <a:r>
              <a:rPr lang="fr-FR" altLang="fr-FR" dirty="0"/>
              <a:t> 7 workflow </a:t>
            </a:r>
            <a:r>
              <a:rPr lang="fr-FR" altLang="fr-FR" dirty="0" err="1"/>
              <a:t>families</a:t>
            </a:r>
            <a:r>
              <a:rPr lang="fr-FR" altLang="fr-FR" dirty="0"/>
              <a:t> (</a:t>
            </a:r>
            <a:r>
              <a:rPr lang="fr-FR" altLang="fr-FR" dirty="0" err="1"/>
              <a:t>Chatbot</a:t>
            </a:r>
            <a:r>
              <a:rPr lang="fr-FR" altLang="fr-FR" dirty="0"/>
              <a:t>, RAG, </a:t>
            </a:r>
            <a:r>
              <a:rPr lang="fr-FR" altLang="fr-FR" dirty="0" err="1"/>
              <a:t>Tool</a:t>
            </a:r>
            <a:r>
              <a:rPr lang="fr-FR" altLang="fr-FR" dirty="0"/>
              <a:t>, Memory, Code, Composite, Multi-agent). </a:t>
            </a:r>
          </a:p>
          <a:p>
            <a:pPr marL="285750" lvl="0" indent="-285750" defTabSz="914400" eaLnBrk="0" fontAlgn="base" hangingPunct="0">
              <a:lnSpc>
                <a:spcPct val="200000"/>
              </a:lnSpc>
              <a:spcBef>
                <a:spcPct val="0"/>
              </a:spcBef>
              <a:spcAft>
                <a:spcPct val="0"/>
              </a:spcAft>
              <a:buFont typeface="Arial" panose="020B0604020202020204" pitchFamily="34" charset="0"/>
              <a:buChar char="•"/>
            </a:pPr>
            <a:r>
              <a:rPr lang="fr-FR" altLang="fr-FR" b="1" dirty="0" err="1"/>
              <a:t>Adversaries</a:t>
            </a:r>
            <a:r>
              <a:rPr lang="fr-FR" altLang="fr-FR" b="1" dirty="0"/>
              <a:t>:</a:t>
            </a:r>
            <a:r>
              <a:rPr lang="fr-FR" altLang="fr-FR" dirty="0"/>
              <a:t> </a:t>
            </a:r>
            <a:r>
              <a:rPr lang="fr-FR" altLang="fr-FR" dirty="0" err="1"/>
              <a:t>Evaluated</a:t>
            </a:r>
            <a:r>
              <a:rPr lang="fr-FR" altLang="fr-FR" dirty="0"/>
              <a:t> </a:t>
            </a:r>
            <a:r>
              <a:rPr lang="fr-FR" altLang="fr-FR" dirty="0" err="1"/>
              <a:t>against</a:t>
            </a:r>
            <a:r>
              <a:rPr lang="fr-FR" altLang="fr-FR" dirty="0"/>
              <a:t> </a:t>
            </a:r>
            <a:r>
              <a:rPr lang="fr-FR" altLang="fr-FR" dirty="0" err="1"/>
              <a:t>Classical</a:t>
            </a:r>
            <a:r>
              <a:rPr lang="fr-FR" altLang="fr-FR" dirty="0"/>
              <a:t> ML (</a:t>
            </a:r>
            <a:r>
              <a:rPr lang="fr-FR" altLang="fr-FR" dirty="0" err="1"/>
              <a:t>Random</a:t>
            </a:r>
            <a:r>
              <a:rPr lang="fr-FR" altLang="fr-FR" dirty="0"/>
              <a:t> Forest, </a:t>
            </a:r>
            <a:r>
              <a:rPr lang="fr-FR" altLang="fr-FR" dirty="0" err="1"/>
              <a:t>LightGBM</a:t>
            </a:r>
            <a:r>
              <a:rPr lang="fr-FR" altLang="fr-FR" dirty="0"/>
              <a:t>) and </a:t>
            </a:r>
            <a:r>
              <a:rPr lang="fr-FR" altLang="fr-FR" dirty="0" err="1"/>
              <a:t>Deep</a:t>
            </a:r>
            <a:r>
              <a:rPr lang="fr-FR" altLang="fr-FR" dirty="0"/>
              <a:t> Learning </a:t>
            </a:r>
            <a:r>
              <a:rPr lang="fr-FR" altLang="fr-FR" dirty="0" err="1"/>
              <a:t>models</a:t>
            </a:r>
            <a:r>
              <a:rPr lang="fr-FR" altLang="fr-FR" dirty="0"/>
              <a:t> (CNN, Bi-LSTM, Transformers). </a:t>
            </a:r>
          </a:p>
          <a:p>
            <a:pPr lvl="0" defTabSz="914400" eaLnBrk="0" fontAlgn="base" hangingPunct="0">
              <a:lnSpc>
                <a:spcPct val="200000"/>
              </a:lnSpc>
              <a:spcBef>
                <a:spcPct val="0"/>
              </a:spcBef>
              <a:spcAft>
                <a:spcPct val="0"/>
              </a:spcAft>
            </a:pPr>
            <a:endParaRPr lang="fr-FR" altLang="fr-FR" dirty="0"/>
          </a:p>
        </p:txBody>
      </p:sp>
    </p:spTree>
    <p:extLst>
      <p:ext uri="{BB962C8B-B14F-4D97-AF65-F5344CB8AC3E}">
        <p14:creationId xmlns:p14="http://schemas.microsoft.com/office/powerpoint/2010/main" val="201782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fade">
                                      <p:cBhvr>
                                        <p:cTn id="20" dur="500"/>
                                        <p:tgtEl>
                                          <p:spTgt spid="6">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fade">
                                      <p:cBhvr>
                                        <p:cTn id="25"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02145" y="525625"/>
            <a:ext cx="10156355" cy="5447645"/>
          </a:xfrm>
          <a:prstGeom prst="rect">
            <a:avLst/>
          </a:prstGeom>
        </p:spPr>
        <p:txBody>
          <a:bodyPr wrap="square">
            <a:spAutoFit/>
          </a:bodyPr>
          <a:lstStyle/>
          <a:p>
            <a:pPr lvl="0" defTabSz="914400" eaLnBrk="0" fontAlgn="base" hangingPunct="0">
              <a:lnSpc>
                <a:spcPct val="200000"/>
              </a:lnSpc>
              <a:spcBef>
                <a:spcPct val="0"/>
              </a:spcBef>
              <a:spcAft>
                <a:spcPct val="0"/>
              </a:spcAft>
            </a:pPr>
            <a:r>
              <a:rPr lang="fr-FR" altLang="fr-FR" sz="2400" b="1" dirty="0" smtClean="0"/>
              <a:t>Evaluation </a:t>
            </a:r>
            <a:r>
              <a:rPr lang="fr-FR" altLang="fr-FR" sz="2400" b="1" dirty="0"/>
              <a:t>Scenarios and </a:t>
            </a:r>
            <a:r>
              <a:rPr lang="fr-FR" altLang="fr-FR" sz="2400" b="1" dirty="0" err="1" smtClean="0"/>
              <a:t>Protocols</a:t>
            </a:r>
            <a:endParaRPr lang="fr-FR" altLang="fr-FR" sz="2400" b="1" dirty="0" smtClean="0"/>
          </a:p>
          <a:p>
            <a:pPr lvl="0" defTabSz="914400" eaLnBrk="0" fontAlgn="base" hangingPunct="0">
              <a:lnSpc>
                <a:spcPct val="200000"/>
              </a:lnSpc>
              <a:spcBef>
                <a:spcPct val="0"/>
              </a:spcBef>
              <a:spcAft>
                <a:spcPct val="0"/>
              </a:spcAft>
            </a:pPr>
            <a:endParaRPr lang="fr-FR" altLang="fr-FR" sz="2400" b="1" dirty="0"/>
          </a:p>
          <a:p>
            <a:pPr marL="285750" lvl="0" indent="-285750" defTabSz="914400" eaLnBrk="0" fontAlgn="base" hangingPunct="0">
              <a:lnSpc>
                <a:spcPct val="200000"/>
              </a:lnSpc>
              <a:spcBef>
                <a:spcPct val="0"/>
              </a:spcBef>
              <a:spcAft>
                <a:spcPct val="0"/>
              </a:spcAft>
              <a:buFont typeface="Arial" panose="020B0604020202020204" pitchFamily="34" charset="0"/>
              <a:buChar char="•"/>
            </a:pPr>
            <a:r>
              <a:rPr lang="fr-FR" altLang="fr-FR" b="1" dirty="0" smtClean="0"/>
              <a:t>Attack </a:t>
            </a:r>
            <a:r>
              <a:rPr lang="fr-FR" altLang="fr-FR" b="1" dirty="0"/>
              <a:t>Goals (6 </a:t>
            </a:r>
            <a:r>
              <a:rPr lang="fr-FR" altLang="fr-FR" b="1" dirty="0" err="1"/>
              <a:t>Tasks</a:t>
            </a:r>
            <a:r>
              <a:rPr lang="fr-FR" altLang="fr-FR" b="1" dirty="0"/>
              <a:t>):</a:t>
            </a:r>
            <a:r>
              <a:rPr lang="fr-FR" altLang="fr-FR" dirty="0"/>
              <a:t> </a:t>
            </a:r>
            <a:r>
              <a:rPr lang="fr-FR" altLang="fr-FR" dirty="0" err="1"/>
              <a:t>Ranging</a:t>
            </a:r>
            <a:r>
              <a:rPr lang="fr-FR" altLang="fr-FR" dirty="0"/>
              <a:t> </a:t>
            </a:r>
            <a:r>
              <a:rPr lang="fr-FR" altLang="fr-FR" dirty="0" err="1"/>
              <a:t>from</a:t>
            </a:r>
            <a:r>
              <a:rPr lang="fr-FR" altLang="fr-FR" dirty="0"/>
              <a:t> workflow type </a:t>
            </a:r>
            <a:r>
              <a:rPr lang="fr-FR" altLang="fr-FR" dirty="0" err="1"/>
              <a:t>prediction</a:t>
            </a:r>
            <a:r>
              <a:rPr lang="fr-FR" altLang="fr-FR" dirty="0"/>
              <a:t> (A1) and </a:t>
            </a:r>
            <a:r>
              <a:rPr lang="fr-FR" altLang="fr-FR" dirty="0" err="1"/>
              <a:t>tool</a:t>
            </a:r>
            <a:r>
              <a:rPr lang="fr-FR" altLang="fr-FR" dirty="0"/>
              <a:t>-use </a:t>
            </a:r>
            <a:r>
              <a:rPr lang="fr-FR" altLang="fr-FR" dirty="0" err="1"/>
              <a:t>detection</a:t>
            </a:r>
            <a:r>
              <a:rPr lang="fr-FR" altLang="fr-FR" dirty="0"/>
              <a:t> (A2), to exact </a:t>
            </a:r>
            <a:r>
              <a:rPr lang="fr-FR" altLang="fr-FR" dirty="0" err="1"/>
              <a:t>template</a:t>
            </a:r>
            <a:r>
              <a:rPr lang="fr-FR" altLang="fr-FR" dirty="0"/>
              <a:t> </a:t>
            </a:r>
            <a:r>
              <a:rPr lang="fr-FR" altLang="fr-FR" dirty="0" err="1"/>
              <a:t>fingerprinting</a:t>
            </a:r>
            <a:r>
              <a:rPr lang="fr-FR" altLang="fr-FR" dirty="0"/>
              <a:t> (A6). </a:t>
            </a:r>
          </a:p>
          <a:p>
            <a:pPr marL="285750" lvl="0" indent="-285750" defTabSz="914400" eaLnBrk="0" fontAlgn="base" hangingPunct="0">
              <a:lnSpc>
                <a:spcPct val="200000"/>
              </a:lnSpc>
              <a:spcBef>
                <a:spcPct val="0"/>
              </a:spcBef>
              <a:spcAft>
                <a:spcPct val="0"/>
              </a:spcAft>
              <a:buFont typeface="Arial" panose="020B0604020202020204" pitchFamily="34" charset="0"/>
              <a:buChar char="•"/>
            </a:pPr>
            <a:r>
              <a:rPr lang="fr-FR" altLang="fr-FR" b="1" dirty="0"/>
              <a:t>Evaluation Protocol:</a:t>
            </a:r>
            <a:endParaRPr lang="fr-FR" altLang="fr-FR" dirty="0"/>
          </a:p>
          <a:p>
            <a:pPr marL="742950" lvl="1" indent="-285750" defTabSz="914400" eaLnBrk="0" fontAlgn="base" hangingPunct="0">
              <a:lnSpc>
                <a:spcPct val="200000"/>
              </a:lnSpc>
              <a:spcBef>
                <a:spcPct val="0"/>
              </a:spcBef>
              <a:spcAft>
                <a:spcPct val="0"/>
              </a:spcAft>
              <a:buFont typeface="Arial" panose="020B0604020202020204" pitchFamily="34" charset="0"/>
              <a:buChar char="•"/>
            </a:pPr>
            <a:r>
              <a:rPr lang="fr-FR" altLang="fr-FR" i="1" dirty="0"/>
              <a:t>Standard Split (70/10/20)</a:t>
            </a:r>
            <a:r>
              <a:rPr lang="fr-FR" altLang="fr-FR" dirty="0"/>
              <a:t>: Training and </a:t>
            </a:r>
            <a:r>
              <a:rPr lang="fr-FR" altLang="fr-FR" dirty="0" err="1"/>
              <a:t>testing</a:t>
            </a:r>
            <a:r>
              <a:rPr lang="fr-FR" altLang="fr-FR" dirty="0"/>
              <a:t> on the </a:t>
            </a:r>
            <a:r>
              <a:rPr lang="fr-FR" altLang="fr-FR" dirty="0" err="1"/>
              <a:t>same</a:t>
            </a:r>
            <a:r>
              <a:rPr lang="fr-FR" altLang="fr-FR" dirty="0"/>
              <a:t> set of </a:t>
            </a:r>
            <a:r>
              <a:rPr lang="fr-FR" altLang="fr-FR" dirty="0" err="1"/>
              <a:t>templates</a:t>
            </a:r>
            <a:r>
              <a:rPr lang="fr-FR" altLang="fr-FR" dirty="0"/>
              <a:t>. </a:t>
            </a:r>
          </a:p>
          <a:p>
            <a:pPr marL="742950" lvl="1" indent="-285750" defTabSz="914400" eaLnBrk="0" fontAlgn="base" hangingPunct="0">
              <a:lnSpc>
                <a:spcPct val="200000"/>
              </a:lnSpc>
              <a:spcBef>
                <a:spcPct val="0"/>
              </a:spcBef>
              <a:spcAft>
                <a:spcPct val="0"/>
              </a:spcAft>
              <a:buFont typeface="Arial" panose="020B0604020202020204" pitchFamily="34" charset="0"/>
              <a:buChar char="•"/>
            </a:pPr>
            <a:r>
              <a:rPr lang="fr-FR" altLang="fr-FR" i="1" dirty="0"/>
              <a:t>Template-Disjoint Split</a:t>
            </a:r>
            <a:r>
              <a:rPr lang="fr-FR" altLang="fr-FR" dirty="0"/>
              <a:t>: </a:t>
            </a:r>
            <a:r>
              <a:rPr lang="fr-FR" altLang="fr-FR" dirty="0" err="1"/>
              <a:t>Testing</a:t>
            </a:r>
            <a:r>
              <a:rPr lang="fr-FR" altLang="fr-FR" dirty="0"/>
              <a:t> on </a:t>
            </a:r>
            <a:r>
              <a:rPr lang="fr-FR" altLang="fr-FR" dirty="0" err="1"/>
              <a:t>unseen</a:t>
            </a:r>
            <a:r>
              <a:rPr lang="fr-FR" altLang="fr-FR" dirty="0"/>
              <a:t> </a:t>
            </a:r>
            <a:r>
              <a:rPr lang="fr-FR" altLang="fr-FR" dirty="0" err="1"/>
              <a:t>templates</a:t>
            </a:r>
            <a:r>
              <a:rPr lang="fr-FR" altLang="fr-FR" dirty="0"/>
              <a:t> to </a:t>
            </a:r>
            <a:r>
              <a:rPr lang="fr-FR" altLang="fr-FR" dirty="0" err="1"/>
              <a:t>separate</a:t>
            </a:r>
            <a:r>
              <a:rPr lang="fr-FR" altLang="fr-FR" dirty="0"/>
              <a:t> </a:t>
            </a:r>
            <a:r>
              <a:rPr lang="fr-FR" altLang="fr-FR" dirty="0" err="1"/>
              <a:t>true</a:t>
            </a:r>
            <a:r>
              <a:rPr lang="fr-FR" altLang="fr-FR" dirty="0"/>
              <a:t> structural </a:t>
            </a:r>
            <a:r>
              <a:rPr lang="fr-FR" altLang="fr-FR" dirty="0" err="1"/>
              <a:t>generalization</a:t>
            </a:r>
            <a:r>
              <a:rPr lang="fr-FR" altLang="fr-FR" dirty="0"/>
              <a:t> </a:t>
            </a:r>
            <a:r>
              <a:rPr lang="fr-FR" altLang="fr-FR" dirty="0" err="1"/>
              <a:t>from</a:t>
            </a:r>
            <a:r>
              <a:rPr lang="fr-FR" altLang="fr-FR" dirty="0"/>
              <a:t> simple </a:t>
            </a:r>
            <a:r>
              <a:rPr lang="fr-FR" altLang="fr-FR" dirty="0" err="1"/>
              <a:t>memorization</a:t>
            </a:r>
            <a:r>
              <a:rPr lang="fr-FR" altLang="fr-FR" dirty="0"/>
              <a:t>. </a:t>
            </a:r>
          </a:p>
          <a:p>
            <a:pPr lvl="0" defTabSz="914400" eaLnBrk="0" fontAlgn="base" hangingPunct="0">
              <a:lnSpc>
                <a:spcPct val="200000"/>
              </a:lnSpc>
              <a:spcBef>
                <a:spcPct val="0"/>
              </a:spcBef>
              <a:spcAft>
                <a:spcPct val="0"/>
              </a:spcAft>
            </a:pPr>
            <a:endParaRPr lang="fr-FR" altLang="fr-FR" dirty="0"/>
          </a:p>
        </p:txBody>
      </p:sp>
    </p:spTree>
    <p:extLst>
      <p:ext uri="{BB962C8B-B14F-4D97-AF65-F5344CB8AC3E}">
        <p14:creationId xmlns:p14="http://schemas.microsoft.com/office/powerpoint/2010/main" val="1194042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02145" y="525625"/>
            <a:ext cx="10156355" cy="5447645"/>
          </a:xfrm>
          <a:prstGeom prst="rect">
            <a:avLst/>
          </a:prstGeom>
        </p:spPr>
        <p:txBody>
          <a:bodyPr wrap="square">
            <a:spAutoFit/>
          </a:bodyPr>
          <a:lstStyle/>
          <a:p>
            <a:pPr lvl="0" defTabSz="914400" eaLnBrk="0" fontAlgn="base" hangingPunct="0">
              <a:lnSpc>
                <a:spcPct val="200000"/>
              </a:lnSpc>
              <a:spcBef>
                <a:spcPct val="0"/>
              </a:spcBef>
              <a:spcAft>
                <a:spcPct val="0"/>
              </a:spcAft>
            </a:pPr>
            <a:r>
              <a:rPr lang="fr-FR" altLang="fr-FR" sz="2400" b="1" dirty="0" err="1" smtClean="0"/>
              <a:t>Effectiveness</a:t>
            </a:r>
            <a:r>
              <a:rPr lang="fr-FR" altLang="fr-FR" sz="2400" b="1" dirty="0" smtClean="0"/>
              <a:t> Against Policy-</a:t>
            </a:r>
            <a:r>
              <a:rPr lang="fr-FR" altLang="fr-FR" sz="2400" b="1" dirty="0" err="1" smtClean="0"/>
              <a:t>Aware</a:t>
            </a:r>
            <a:r>
              <a:rPr lang="fr-FR" altLang="fr-FR" sz="2400" b="1" dirty="0" smtClean="0"/>
              <a:t> </a:t>
            </a:r>
            <a:r>
              <a:rPr lang="fr-FR" altLang="fr-FR" sz="2400" b="1" dirty="0" err="1" smtClean="0"/>
              <a:t>Attackers</a:t>
            </a:r>
            <a:endParaRPr lang="fr-FR" altLang="fr-FR" sz="2400" b="1" dirty="0" smtClean="0"/>
          </a:p>
          <a:p>
            <a:pPr lvl="0" defTabSz="914400" eaLnBrk="0" fontAlgn="base" hangingPunct="0">
              <a:lnSpc>
                <a:spcPct val="200000"/>
              </a:lnSpc>
              <a:spcBef>
                <a:spcPct val="0"/>
              </a:spcBef>
              <a:spcAft>
                <a:spcPct val="0"/>
              </a:spcAft>
            </a:pPr>
            <a:endParaRPr lang="fr-FR" altLang="fr-FR" sz="2400" b="1" dirty="0"/>
          </a:p>
          <a:p>
            <a:pPr marL="285750" lvl="0" indent="-285750" defTabSz="914400" eaLnBrk="0" fontAlgn="base" hangingPunct="0">
              <a:lnSpc>
                <a:spcPct val="200000"/>
              </a:lnSpc>
              <a:spcBef>
                <a:spcPct val="0"/>
              </a:spcBef>
              <a:spcAft>
                <a:spcPct val="0"/>
              </a:spcAft>
              <a:buFont typeface="Arial" panose="020B0604020202020204" pitchFamily="34" charset="0"/>
              <a:buChar char="•"/>
            </a:pPr>
            <a:r>
              <a:rPr lang="fr-FR" altLang="fr-FR" b="1" dirty="0" smtClean="0"/>
              <a:t>The </a:t>
            </a:r>
            <a:r>
              <a:rPr lang="fr-FR" altLang="fr-FR" b="1" dirty="0" err="1"/>
              <a:t>Ultimate</a:t>
            </a:r>
            <a:r>
              <a:rPr lang="fr-FR" altLang="fr-FR" b="1" dirty="0"/>
              <a:t> Test:</a:t>
            </a:r>
            <a:r>
              <a:rPr lang="fr-FR" altLang="fr-FR" dirty="0"/>
              <a:t> The </a:t>
            </a:r>
            <a:r>
              <a:rPr lang="fr-FR" altLang="fr-FR" dirty="0" err="1"/>
              <a:t>adversary</a:t>
            </a:r>
            <a:r>
              <a:rPr lang="fr-FR" altLang="fr-FR" dirty="0"/>
              <a:t> </a:t>
            </a:r>
            <a:r>
              <a:rPr lang="fr-FR" altLang="fr-FR" dirty="0" err="1"/>
              <a:t>knows</a:t>
            </a:r>
            <a:r>
              <a:rPr lang="fr-FR" altLang="fr-FR" dirty="0"/>
              <a:t> the exact </a:t>
            </a:r>
            <a:r>
              <a:rPr lang="fr-FR" altLang="fr-FR" dirty="0" err="1"/>
              <a:t>defense</a:t>
            </a:r>
            <a:r>
              <a:rPr lang="fr-FR" altLang="fr-FR" dirty="0"/>
              <a:t> </a:t>
            </a:r>
            <a:r>
              <a:rPr lang="fr-FR" altLang="fr-FR" dirty="0" err="1"/>
              <a:t>policy</a:t>
            </a:r>
            <a:r>
              <a:rPr lang="fr-FR" altLang="fr-FR" dirty="0"/>
              <a:t>. </a:t>
            </a:r>
          </a:p>
          <a:p>
            <a:pPr marL="285750" lvl="0" indent="-285750" defTabSz="914400" eaLnBrk="0" fontAlgn="base" hangingPunct="0">
              <a:lnSpc>
                <a:spcPct val="200000"/>
              </a:lnSpc>
              <a:spcBef>
                <a:spcPct val="0"/>
              </a:spcBef>
              <a:spcAft>
                <a:spcPct val="0"/>
              </a:spcAft>
              <a:buFont typeface="Arial" panose="020B0604020202020204" pitchFamily="34" charset="0"/>
              <a:buChar char="•"/>
            </a:pPr>
            <a:r>
              <a:rPr lang="fr-FR" altLang="fr-FR" b="1" dirty="0" err="1"/>
              <a:t>Results</a:t>
            </a:r>
            <a:r>
              <a:rPr lang="fr-FR" altLang="fr-FR" b="1" dirty="0"/>
              <a:t> on Workflow Classification (A1):</a:t>
            </a:r>
            <a:endParaRPr lang="fr-FR" altLang="fr-FR" dirty="0"/>
          </a:p>
          <a:p>
            <a:pPr marL="742950" lvl="1" indent="-285750" defTabSz="914400" eaLnBrk="0" fontAlgn="base" hangingPunct="0">
              <a:lnSpc>
                <a:spcPct val="200000"/>
              </a:lnSpc>
              <a:spcBef>
                <a:spcPct val="0"/>
              </a:spcBef>
              <a:spcAft>
                <a:spcPct val="0"/>
              </a:spcAft>
              <a:buFont typeface="Arial" panose="020B0604020202020204" pitchFamily="34" charset="0"/>
              <a:buChar char="•"/>
            </a:pPr>
            <a:r>
              <a:rPr lang="fr-FR" altLang="fr-FR" i="1" dirty="0" err="1"/>
              <a:t>Random</a:t>
            </a:r>
            <a:r>
              <a:rPr lang="fr-FR" altLang="fr-FR" i="1" dirty="0"/>
              <a:t> </a:t>
            </a:r>
            <a:r>
              <a:rPr lang="fr-FR" altLang="fr-FR" i="1" dirty="0" err="1"/>
              <a:t>Padding</a:t>
            </a:r>
            <a:r>
              <a:rPr lang="fr-FR" altLang="fr-FR" i="1" dirty="0"/>
              <a:t> (D1)</a:t>
            </a:r>
            <a:r>
              <a:rPr lang="fr-FR" altLang="fr-FR" dirty="0"/>
              <a:t>: </a:t>
            </a:r>
            <a:r>
              <a:rPr lang="fr-FR" altLang="fr-FR" dirty="0" err="1"/>
              <a:t>Bypassed</a:t>
            </a:r>
            <a:r>
              <a:rPr lang="fr-FR" altLang="fr-FR" dirty="0"/>
              <a:t> </a:t>
            </a:r>
            <a:r>
              <a:rPr lang="fr-FR" altLang="fr-FR" dirty="0" err="1"/>
              <a:t>easily</a:t>
            </a:r>
            <a:r>
              <a:rPr lang="fr-FR" altLang="fr-FR" dirty="0"/>
              <a:t> (99.5% AUPRC). </a:t>
            </a:r>
          </a:p>
          <a:p>
            <a:pPr marL="742950" lvl="1" indent="-285750" defTabSz="914400" eaLnBrk="0" fontAlgn="base" hangingPunct="0">
              <a:lnSpc>
                <a:spcPct val="200000"/>
              </a:lnSpc>
              <a:spcBef>
                <a:spcPct val="0"/>
              </a:spcBef>
              <a:spcAft>
                <a:spcPct val="0"/>
              </a:spcAft>
              <a:buFont typeface="Arial" panose="020B0604020202020204" pitchFamily="34" charset="0"/>
              <a:buChar char="•"/>
            </a:pPr>
            <a:r>
              <a:rPr lang="fr-FR" altLang="fr-FR" i="1" dirty="0" err="1"/>
              <a:t>AgentFlowShield</a:t>
            </a:r>
            <a:r>
              <a:rPr lang="fr-FR" altLang="fr-FR" i="1" dirty="0"/>
              <a:t> Lite (D8)</a:t>
            </a:r>
            <a:r>
              <a:rPr lang="fr-FR" altLang="fr-FR" dirty="0"/>
              <a:t>: </a:t>
            </a:r>
            <a:r>
              <a:rPr lang="fr-FR" altLang="fr-FR" dirty="0" err="1"/>
              <a:t>Reduced</a:t>
            </a:r>
            <a:r>
              <a:rPr lang="fr-FR" altLang="fr-FR" dirty="0"/>
              <a:t> to 84.5%. </a:t>
            </a:r>
          </a:p>
          <a:p>
            <a:pPr marL="742950" lvl="1" indent="-285750" defTabSz="914400" eaLnBrk="0" fontAlgn="base" hangingPunct="0">
              <a:lnSpc>
                <a:spcPct val="200000"/>
              </a:lnSpc>
              <a:spcBef>
                <a:spcPct val="0"/>
              </a:spcBef>
              <a:spcAft>
                <a:spcPct val="0"/>
              </a:spcAft>
              <a:buFont typeface="Arial" panose="020B0604020202020204" pitchFamily="34" charset="0"/>
              <a:buChar char="•"/>
            </a:pPr>
            <a:r>
              <a:rPr lang="fr-FR" altLang="fr-FR" i="1" dirty="0" err="1"/>
              <a:t>AgentFlowShield</a:t>
            </a:r>
            <a:r>
              <a:rPr lang="fr-FR" altLang="fr-FR" i="1" dirty="0"/>
              <a:t> Full (D9)</a:t>
            </a:r>
            <a:r>
              <a:rPr lang="fr-FR" altLang="fr-FR" dirty="0"/>
              <a:t>: Drops </a:t>
            </a:r>
            <a:r>
              <a:rPr lang="fr-FR" altLang="fr-FR" dirty="0" err="1"/>
              <a:t>drastically</a:t>
            </a:r>
            <a:r>
              <a:rPr lang="fr-FR" altLang="fr-FR" dirty="0"/>
              <a:t> to 44.2%. </a:t>
            </a:r>
          </a:p>
          <a:p>
            <a:pPr marL="285750" lvl="0" indent="-285750" defTabSz="914400" eaLnBrk="0" fontAlgn="base" hangingPunct="0">
              <a:lnSpc>
                <a:spcPct val="200000"/>
              </a:lnSpc>
              <a:spcBef>
                <a:spcPct val="0"/>
              </a:spcBef>
              <a:spcAft>
                <a:spcPct val="0"/>
              </a:spcAft>
              <a:buFont typeface="Arial" panose="020B0604020202020204" pitchFamily="34" charset="0"/>
              <a:buChar char="•"/>
            </a:pPr>
            <a:r>
              <a:rPr lang="fr-FR" altLang="fr-FR" dirty="0"/>
              <a:t>Our solution forces the </a:t>
            </a:r>
            <a:r>
              <a:rPr lang="fr-FR" altLang="fr-FR" dirty="0" err="1"/>
              <a:t>attacker</a:t>
            </a:r>
            <a:r>
              <a:rPr lang="fr-FR" altLang="fr-FR" dirty="0"/>
              <a:t> to change </a:t>
            </a:r>
            <a:r>
              <a:rPr lang="fr-FR" altLang="fr-FR" dirty="0" err="1"/>
              <a:t>strategies</a:t>
            </a:r>
            <a:r>
              <a:rPr lang="fr-FR" altLang="fr-FR" dirty="0"/>
              <a:t>. </a:t>
            </a:r>
          </a:p>
          <a:p>
            <a:pPr lvl="0" defTabSz="914400" eaLnBrk="0" fontAlgn="base" hangingPunct="0">
              <a:lnSpc>
                <a:spcPct val="200000"/>
              </a:lnSpc>
              <a:spcBef>
                <a:spcPct val="0"/>
              </a:spcBef>
              <a:spcAft>
                <a:spcPct val="0"/>
              </a:spcAft>
            </a:pPr>
            <a:endParaRPr lang="fr-FR" altLang="fr-FR" dirty="0"/>
          </a:p>
        </p:txBody>
      </p:sp>
    </p:spTree>
    <p:extLst>
      <p:ext uri="{BB962C8B-B14F-4D97-AF65-F5344CB8AC3E}">
        <p14:creationId xmlns:p14="http://schemas.microsoft.com/office/powerpoint/2010/main" val="1259234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fade">
                                      <p:cBhvr>
                                        <p:cTn id="20" dur="500"/>
                                        <p:tgtEl>
                                          <p:spTgt spid="6">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Effect transition="in" filter="fade">
                                      <p:cBhvr>
                                        <p:cTn id="23" dur="500"/>
                                        <p:tgtEl>
                                          <p:spTgt spid="6">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
                                            <p:txEl>
                                              <p:pRg st="6" end="6"/>
                                            </p:txEl>
                                          </p:spTgt>
                                        </p:tgtEl>
                                        <p:attrNameLst>
                                          <p:attrName>style.visibility</p:attrName>
                                        </p:attrNameLst>
                                      </p:cBhvr>
                                      <p:to>
                                        <p:strVal val="visible"/>
                                      </p:to>
                                    </p:set>
                                    <p:animEffect transition="in" filter="fade">
                                      <p:cBhvr>
                                        <p:cTn id="26" dur="500"/>
                                        <p:tgtEl>
                                          <p:spTgt spid="6">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animEffect transition="in" filter="fade">
                                      <p:cBhvr>
                                        <p:cTn id="31"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02145" y="525625"/>
            <a:ext cx="10156355" cy="5447645"/>
          </a:xfrm>
          <a:prstGeom prst="rect">
            <a:avLst/>
          </a:prstGeom>
        </p:spPr>
        <p:txBody>
          <a:bodyPr wrap="square">
            <a:spAutoFit/>
          </a:bodyPr>
          <a:lstStyle/>
          <a:p>
            <a:pPr lvl="0" defTabSz="914400" eaLnBrk="0" fontAlgn="base" hangingPunct="0">
              <a:lnSpc>
                <a:spcPct val="200000"/>
              </a:lnSpc>
              <a:spcBef>
                <a:spcPct val="0"/>
              </a:spcBef>
              <a:spcAft>
                <a:spcPct val="0"/>
              </a:spcAft>
            </a:pPr>
            <a:r>
              <a:rPr lang="fr-FR" altLang="fr-FR" sz="2400" b="1" dirty="0" smtClean="0"/>
              <a:t>The </a:t>
            </a:r>
            <a:r>
              <a:rPr lang="fr-FR" altLang="fr-FR" sz="2400" b="1" dirty="0" err="1"/>
              <a:t>Fundamental</a:t>
            </a:r>
            <a:r>
              <a:rPr lang="fr-FR" altLang="fr-FR" sz="2400" b="1" dirty="0"/>
              <a:t> </a:t>
            </a:r>
            <a:r>
              <a:rPr lang="fr-FR" altLang="fr-FR" sz="2400" b="1" dirty="0" smtClean="0"/>
              <a:t>Trade-off</a:t>
            </a:r>
          </a:p>
          <a:p>
            <a:pPr lvl="0" defTabSz="914400" eaLnBrk="0" fontAlgn="base" hangingPunct="0">
              <a:lnSpc>
                <a:spcPct val="200000"/>
              </a:lnSpc>
              <a:spcBef>
                <a:spcPct val="0"/>
              </a:spcBef>
              <a:spcAft>
                <a:spcPct val="0"/>
              </a:spcAft>
            </a:pPr>
            <a:endParaRPr lang="fr-FR" altLang="fr-FR" sz="2400" b="1" dirty="0"/>
          </a:p>
          <a:p>
            <a:pPr marL="285750" lvl="0" indent="-285750" defTabSz="914400" eaLnBrk="0" fontAlgn="base" hangingPunct="0">
              <a:lnSpc>
                <a:spcPct val="200000"/>
              </a:lnSpc>
              <a:spcBef>
                <a:spcPct val="0"/>
              </a:spcBef>
              <a:spcAft>
                <a:spcPct val="0"/>
              </a:spcAft>
              <a:buFont typeface="Arial" panose="020B0604020202020204" pitchFamily="34" charset="0"/>
              <a:buChar char="•"/>
            </a:pPr>
            <a:r>
              <a:rPr lang="fr-FR" altLang="fr-FR" b="1" dirty="0" smtClean="0"/>
              <a:t>A </a:t>
            </a:r>
            <a:r>
              <a:rPr lang="fr-FR" altLang="fr-FR" b="1" dirty="0"/>
              <a:t>transparent </a:t>
            </a:r>
            <a:r>
              <a:rPr lang="fr-FR" altLang="fr-FR" b="1" dirty="0" err="1"/>
              <a:t>result</a:t>
            </a:r>
            <a:r>
              <a:rPr lang="fr-FR" altLang="fr-FR" b="1" dirty="0"/>
              <a:t>:</a:t>
            </a:r>
            <a:r>
              <a:rPr lang="fr-FR" altLang="fr-FR" dirty="0"/>
              <a:t> </a:t>
            </a:r>
            <a:r>
              <a:rPr lang="fr-FR" altLang="fr-FR" dirty="0" err="1"/>
              <a:t>Residual</a:t>
            </a:r>
            <a:r>
              <a:rPr lang="fr-FR" altLang="fr-FR" dirty="0"/>
              <a:t> </a:t>
            </a:r>
            <a:r>
              <a:rPr lang="fr-FR" altLang="fr-FR" dirty="0" err="1"/>
              <a:t>leakage</a:t>
            </a:r>
            <a:r>
              <a:rPr lang="fr-FR" altLang="fr-FR" dirty="0"/>
              <a:t> </a:t>
            </a:r>
            <a:r>
              <a:rPr lang="fr-FR" altLang="fr-FR" dirty="0" err="1"/>
              <a:t>remains</a:t>
            </a:r>
            <a:r>
              <a:rPr lang="fr-FR" altLang="fr-FR" dirty="0"/>
              <a:t> in standard </a:t>
            </a:r>
            <a:r>
              <a:rPr lang="fr-FR" altLang="fr-FR" dirty="0" err="1"/>
              <a:t>splits</a:t>
            </a:r>
            <a:r>
              <a:rPr lang="fr-FR" altLang="fr-FR" dirty="0"/>
              <a:t> (97-100% on A1-A4). </a:t>
            </a:r>
          </a:p>
          <a:p>
            <a:pPr marL="285750" lvl="0" indent="-285750" defTabSz="914400" eaLnBrk="0" fontAlgn="base" hangingPunct="0">
              <a:lnSpc>
                <a:spcPct val="200000"/>
              </a:lnSpc>
              <a:spcBef>
                <a:spcPct val="0"/>
              </a:spcBef>
              <a:spcAft>
                <a:spcPct val="0"/>
              </a:spcAft>
              <a:buFont typeface="Arial" panose="020B0604020202020204" pitchFamily="34" charset="0"/>
              <a:buChar char="•"/>
            </a:pPr>
            <a:r>
              <a:rPr lang="fr-FR" altLang="fr-FR" b="1" dirty="0"/>
              <a:t>The </a:t>
            </a:r>
            <a:r>
              <a:rPr lang="fr-FR" altLang="fr-FR" b="1" dirty="0" err="1"/>
              <a:t>Fixed-Envelope</a:t>
            </a:r>
            <a:r>
              <a:rPr lang="fr-FR" altLang="fr-FR" b="1" dirty="0"/>
              <a:t> Trade-off:</a:t>
            </a:r>
            <a:endParaRPr lang="fr-FR" altLang="fr-FR" dirty="0"/>
          </a:p>
          <a:p>
            <a:pPr marL="742950" lvl="1" indent="-285750" defTabSz="914400" eaLnBrk="0" fontAlgn="base" hangingPunct="0">
              <a:lnSpc>
                <a:spcPct val="200000"/>
              </a:lnSpc>
              <a:spcBef>
                <a:spcPct val="0"/>
              </a:spcBef>
              <a:spcAft>
                <a:spcPct val="0"/>
              </a:spcAft>
              <a:buFont typeface="Arial" panose="020B0604020202020204" pitchFamily="34" charset="0"/>
              <a:buChar char="•"/>
            </a:pPr>
            <a:r>
              <a:rPr lang="fr-FR" altLang="fr-FR" dirty="0" smtClean="0"/>
              <a:t> </a:t>
            </a:r>
            <a:r>
              <a:rPr lang="fr-FR" altLang="fr-FR" i="1" dirty="0" err="1"/>
              <a:t>Suppresses</a:t>
            </a:r>
            <a:r>
              <a:rPr lang="fr-FR" altLang="fr-FR" i="1" dirty="0"/>
              <a:t> fine-</a:t>
            </a:r>
            <a:r>
              <a:rPr lang="fr-FR" altLang="fr-FR" i="1" dirty="0" err="1"/>
              <a:t>grained</a:t>
            </a:r>
            <a:r>
              <a:rPr lang="fr-FR" altLang="fr-FR" i="1" dirty="0"/>
              <a:t> </a:t>
            </a:r>
            <a:r>
              <a:rPr lang="fr-FR" altLang="fr-FR" i="1" dirty="0" err="1"/>
              <a:t>leakage</a:t>
            </a:r>
            <a:r>
              <a:rPr lang="fr-FR" altLang="fr-FR" i="1" dirty="0"/>
              <a:t> (The "</a:t>
            </a:r>
            <a:r>
              <a:rPr lang="fr-FR" altLang="fr-FR" i="1" dirty="0" err="1"/>
              <a:t>What</a:t>
            </a:r>
            <a:r>
              <a:rPr lang="fr-FR" altLang="fr-FR" i="1" dirty="0"/>
              <a:t>"):</a:t>
            </a:r>
            <a:r>
              <a:rPr lang="fr-FR" altLang="fr-FR" dirty="0"/>
              <a:t> </a:t>
            </a:r>
            <a:r>
              <a:rPr lang="fr-FR" altLang="fr-FR" dirty="0" err="1"/>
              <a:t>Attackers</a:t>
            </a:r>
            <a:r>
              <a:rPr lang="fr-FR" altLang="fr-FR" dirty="0"/>
              <a:t> </a:t>
            </a:r>
            <a:r>
              <a:rPr lang="fr-FR" altLang="fr-FR" dirty="0" err="1"/>
              <a:t>can</a:t>
            </a:r>
            <a:r>
              <a:rPr lang="fr-FR" altLang="fr-FR" dirty="0"/>
              <a:t> no longer </a:t>
            </a:r>
            <a:r>
              <a:rPr lang="fr-FR" altLang="fr-FR" dirty="0" err="1"/>
              <a:t>distinguish</a:t>
            </a:r>
            <a:r>
              <a:rPr lang="fr-FR" altLang="fr-FR" dirty="0"/>
              <a:t> </a:t>
            </a:r>
            <a:r>
              <a:rPr lang="fr-FR" altLang="fr-FR" i="1" dirty="0" err="1"/>
              <a:t>which</a:t>
            </a:r>
            <a:r>
              <a:rPr lang="fr-FR" altLang="fr-FR" dirty="0"/>
              <a:t> </a:t>
            </a:r>
            <a:r>
              <a:rPr lang="fr-FR" altLang="fr-FR" dirty="0" err="1"/>
              <a:t>tool</a:t>
            </a:r>
            <a:r>
              <a:rPr lang="fr-FR" altLang="fr-FR" dirty="0"/>
              <a:t> </a:t>
            </a:r>
            <a:r>
              <a:rPr lang="fr-FR" altLang="fr-FR" dirty="0" err="1"/>
              <a:t>was</a:t>
            </a:r>
            <a:r>
              <a:rPr lang="fr-FR" altLang="fr-FR" dirty="0"/>
              <a:t> </a:t>
            </a:r>
            <a:r>
              <a:rPr lang="fr-FR" altLang="fr-FR" dirty="0" err="1"/>
              <a:t>used</a:t>
            </a:r>
            <a:r>
              <a:rPr lang="fr-FR" altLang="fr-FR" dirty="0"/>
              <a:t> (AUPRC drops </a:t>
            </a:r>
            <a:r>
              <a:rPr lang="fr-FR" altLang="fr-FR" dirty="0" err="1"/>
              <a:t>from</a:t>
            </a:r>
            <a:r>
              <a:rPr lang="fr-FR" altLang="fr-FR" dirty="0"/>
              <a:t> 0.512 to 0.490 on </a:t>
            </a:r>
            <a:r>
              <a:rPr lang="fr-FR" altLang="fr-FR" dirty="0" err="1"/>
              <a:t>unseen</a:t>
            </a:r>
            <a:r>
              <a:rPr lang="fr-FR" altLang="fr-FR" dirty="0"/>
              <a:t> </a:t>
            </a:r>
            <a:r>
              <a:rPr lang="fr-FR" altLang="fr-FR" dirty="0" err="1"/>
              <a:t>templates</a:t>
            </a:r>
            <a:r>
              <a:rPr lang="fr-FR" altLang="fr-FR" dirty="0"/>
              <a:t>). </a:t>
            </a:r>
          </a:p>
          <a:p>
            <a:pPr marL="742950" lvl="1" indent="-285750" defTabSz="914400" eaLnBrk="0" fontAlgn="base" hangingPunct="0">
              <a:lnSpc>
                <a:spcPct val="200000"/>
              </a:lnSpc>
              <a:spcBef>
                <a:spcPct val="0"/>
              </a:spcBef>
              <a:spcAft>
                <a:spcPct val="0"/>
              </a:spcAft>
              <a:buFont typeface="Arial" panose="020B0604020202020204" pitchFamily="34" charset="0"/>
              <a:buChar char="•"/>
            </a:pPr>
            <a:r>
              <a:rPr lang="fr-FR" altLang="fr-FR" dirty="0" smtClean="0"/>
              <a:t> </a:t>
            </a:r>
            <a:r>
              <a:rPr lang="fr-FR" altLang="fr-FR" i="1" dirty="0" err="1"/>
              <a:t>Increases</a:t>
            </a:r>
            <a:r>
              <a:rPr lang="fr-FR" altLang="fr-FR" i="1" dirty="0"/>
              <a:t> </a:t>
            </a:r>
            <a:r>
              <a:rPr lang="fr-FR" altLang="fr-FR" i="1" dirty="0" err="1"/>
              <a:t>binary</a:t>
            </a:r>
            <a:r>
              <a:rPr lang="fr-FR" altLang="fr-FR" i="1" dirty="0"/>
              <a:t> </a:t>
            </a:r>
            <a:r>
              <a:rPr lang="fr-FR" altLang="fr-FR" i="1" dirty="0" err="1"/>
              <a:t>detectability</a:t>
            </a:r>
            <a:r>
              <a:rPr lang="fr-FR" altLang="fr-FR" i="1" dirty="0"/>
              <a:t> (The "</a:t>
            </a:r>
            <a:r>
              <a:rPr lang="fr-FR" altLang="fr-FR" i="1" dirty="0" err="1"/>
              <a:t>Whether</a:t>
            </a:r>
            <a:r>
              <a:rPr lang="fr-FR" altLang="fr-FR" i="1" dirty="0"/>
              <a:t>"):</a:t>
            </a:r>
            <a:r>
              <a:rPr lang="fr-FR" altLang="fr-FR" dirty="0"/>
              <a:t> The </a:t>
            </a:r>
            <a:r>
              <a:rPr lang="fr-FR" altLang="fr-FR" dirty="0" err="1"/>
              <a:t>artificial</a:t>
            </a:r>
            <a:r>
              <a:rPr lang="fr-FR" altLang="fr-FR" dirty="0"/>
              <a:t> </a:t>
            </a:r>
            <a:r>
              <a:rPr lang="fr-FR" altLang="fr-FR" dirty="0" err="1"/>
              <a:t>envelope</a:t>
            </a:r>
            <a:r>
              <a:rPr lang="fr-FR" altLang="fr-FR" dirty="0"/>
              <a:t> </a:t>
            </a:r>
            <a:r>
              <a:rPr lang="fr-FR" altLang="fr-FR" dirty="0" err="1"/>
              <a:t>makes</a:t>
            </a:r>
            <a:r>
              <a:rPr lang="fr-FR" altLang="fr-FR" dirty="0"/>
              <a:t> the action more visible (Memory </a:t>
            </a:r>
            <a:r>
              <a:rPr lang="fr-FR" altLang="fr-FR" dirty="0" err="1"/>
              <a:t>access</a:t>
            </a:r>
            <a:r>
              <a:rPr lang="fr-FR" altLang="fr-FR" dirty="0"/>
              <a:t> AUPRC </a:t>
            </a:r>
            <a:r>
              <a:rPr lang="fr-FR" altLang="fr-FR" dirty="0" err="1"/>
              <a:t>rises</a:t>
            </a:r>
            <a:r>
              <a:rPr lang="fr-FR" altLang="fr-FR" dirty="0"/>
              <a:t> </a:t>
            </a:r>
            <a:r>
              <a:rPr lang="fr-FR" altLang="fr-FR" dirty="0" err="1"/>
              <a:t>from</a:t>
            </a:r>
            <a:r>
              <a:rPr lang="fr-FR" altLang="fr-FR" dirty="0"/>
              <a:t> 0.246 to 0.585 on </a:t>
            </a:r>
            <a:r>
              <a:rPr lang="fr-FR" altLang="fr-FR" dirty="0" err="1"/>
              <a:t>unseen</a:t>
            </a:r>
            <a:r>
              <a:rPr lang="fr-FR" altLang="fr-FR" dirty="0"/>
              <a:t> </a:t>
            </a:r>
            <a:r>
              <a:rPr lang="fr-FR" altLang="fr-FR" dirty="0" err="1"/>
              <a:t>templates</a:t>
            </a:r>
            <a:r>
              <a:rPr lang="fr-FR" altLang="fr-FR" dirty="0"/>
              <a:t>).</a:t>
            </a:r>
          </a:p>
          <a:p>
            <a:pPr marL="285750" lvl="0" indent="-285750" defTabSz="914400" eaLnBrk="0" fontAlgn="base" hangingPunct="0">
              <a:lnSpc>
                <a:spcPct val="200000"/>
              </a:lnSpc>
              <a:spcBef>
                <a:spcPct val="0"/>
              </a:spcBef>
              <a:spcAft>
                <a:spcPct val="0"/>
              </a:spcAft>
              <a:buFont typeface="Arial" panose="020B0604020202020204" pitchFamily="34" charset="0"/>
              <a:buChar char="•"/>
            </a:pPr>
            <a:endParaRPr lang="fr-FR" altLang="fr-FR" dirty="0"/>
          </a:p>
        </p:txBody>
      </p:sp>
    </p:spTree>
    <p:extLst>
      <p:ext uri="{BB962C8B-B14F-4D97-AF65-F5344CB8AC3E}">
        <p14:creationId xmlns:p14="http://schemas.microsoft.com/office/powerpoint/2010/main" val="339924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fade">
                                      <p:cBhvr>
                                        <p:cTn id="20" dur="500"/>
                                        <p:tgtEl>
                                          <p:spTgt spid="6">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fade">
                                      <p:cBhvr>
                                        <p:cTn id="25"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02145" y="525625"/>
            <a:ext cx="10156355" cy="4893647"/>
          </a:xfrm>
          <a:prstGeom prst="rect">
            <a:avLst/>
          </a:prstGeom>
        </p:spPr>
        <p:txBody>
          <a:bodyPr wrap="square">
            <a:spAutoFit/>
          </a:bodyPr>
          <a:lstStyle/>
          <a:p>
            <a:pPr lvl="0" defTabSz="914400" eaLnBrk="0" fontAlgn="base" hangingPunct="0">
              <a:lnSpc>
                <a:spcPct val="200000"/>
              </a:lnSpc>
              <a:spcBef>
                <a:spcPct val="0"/>
              </a:spcBef>
              <a:spcAft>
                <a:spcPct val="0"/>
              </a:spcAft>
            </a:pPr>
            <a:r>
              <a:rPr lang="fr-FR" altLang="fr-FR" sz="2400" b="1" dirty="0" err="1" smtClean="0"/>
              <a:t>Privacy</a:t>
            </a:r>
            <a:r>
              <a:rPr lang="fr-FR" altLang="fr-FR" sz="2400" b="1" dirty="0" smtClean="0"/>
              <a:t>-Utility </a:t>
            </a:r>
            <a:r>
              <a:rPr lang="fr-FR" altLang="fr-FR" sz="2400" b="1" dirty="0"/>
              <a:t>Trade-off (</a:t>
            </a:r>
            <a:r>
              <a:rPr lang="fr-FR" altLang="fr-FR" sz="2400" b="1" dirty="0" err="1"/>
              <a:t>Overhead</a:t>
            </a:r>
            <a:r>
              <a:rPr lang="fr-FR" altLang="fr-FR" sz="2400" b="1" dirty="0" smtClean="0"/>
              <a:t>)</a:t>
            </a:r>
          </a:p>
          <a:p>
            <a:pPr lvl="0" defTabSz="914400" eaLnBrk="0" fontAlgn="base" hangingPunct="0">
              <a:lnSpc>
                <a:spcPct val="200000"/>
              </a:lnSpc>
              <a:spcBef>
                <a:spcPct val="0"/>
              </a:spcBef>
              <a:spcAft>
                <a:spcPct val="0"/>
              </a:spcAft>
            </a:pPr>
            <a:endParaRPr lang="fr-FR" altLang="fr-FR" sz="2400" b="1" dirty="0"/>
          </a:p>
          <a:p>
            <a:pPr marL="285750" lvl="0" indent="-285750" defTabSz="914400" eaLnBrk="0" fontAlgn="base" hangingPunct="0">
              <a:lnSpc>
                <a:spcPct val="200000"/>
              </a:lnSpc>
              <a:spcBef>
                <a:spcPct val="0"/>
              </a:spcBef>
              <a:spcAft>
                <a:spcPct val="0"/>
              </a:spcAft>
              <a:buFont typeface="Arial" panose="020B0604020202020204" pitchFamily="34" charset="0"/>
              <a:buChar char="•"/>
            </a:pPr>
            <a:r>
              <a:rPr lang="fr-FR" altLang="fr-FR" b="1" dirty="0" err="1" smtClean="0"/>
              <a:t>Measured</a:t>
            </a:r>
            <a:r>
              <a:rPr lang="fr-FR" altLang="fr-FR" b="1" dirty="0" smtClean="0"/>
              <a:t> </a:t>
            </a:r>
            <a:r>
              <a:rPr lang="fr-FR" altLang="fr-FR" b="1" dirty="0" err="1"/>
              <a:t>Overhead</a:t>
            </a:r>
            <a:r>
              <a:rPr lang="fr-FR" altLang="fr-FR" b="1" dirty="0"/>
              <a:t> on a composite workflow:</a:t>
            </a:r>
            <a:endParaRPr lang="fr-FR" altLang="fr-FR" dirty="0"/>
          </a:p>
          <a:p>
            <a:pPr marL="742950" lvl="1" indent="-285750" defTabSz="914400" eaLnBrk="0" fontAlgn="base" hangingPunct="0">
              <a:lnSpc>
                <a:spcPct val="200000"/>
              </a:lnSpc>
              <a:spcBef>
                <a:spcPct val="0"/>
              </a:spcBef>
              <a:spcAft>
                <a:spcPct val="0"/>
              </a:spcAft>
              <a:buFont typeface="Arial" panose="020B0604020202020204" pitchFamily="34" charset="0"/>
              <a:buChar char="•"/>
            </a:pPr>
            <a:r>
              <a:rPr lang="fr-FR" altLang="fr-FR" dirty="0" err="1"/>
              <a:t>Bandwidth</a:t>
            </a:r>
            <a:r>
              <a:rPr lang="fr-FR" altLang="fr-FR" dirty="0"/>
              <a:t> Amplification: + 31%. </a:t>
            </a:r>
          </a:p>
          <a:p>
            <a:pPr marL="742950" lvl="1" indent="-285750" defTabSz="914400" eaLnBrk="0" fontAlgn="base" hangingPunct="0">
              <a:lnSpc>
                <a:spcPct val="200000"/>
              </a:lnSpc>
              <a:spcBef>
                <a:spcPct val="0"/>
              </a:spcBef>
              <a:spcAft>
                <a:spcPct val="0"/>
              </a:spcAft>
              <a:buFont typeface="Arial" panose="020B0604020202020204" pitchFamily="34" charset="0"/>
              <a:buChar char="•"/>
            </a:pPr>
            <a:r>
              <a:rPr lang="fr-FR" altLang="fr-FR" dirty="0" err="1"/>
              <a:t>Latency</a:t>
            </a:r>
            <a:r>
              <a:rPr lang="fr-FR" altLang="fr-FR" dirty="0"/>
              <a:t>: + 24%. </a:t>
            </a:r>
          </a:p>
          <a:p>
            <a:pPr marL="285750" lvl="0" indent="-285750" defTabSz="914400" eaLnBrk="0" fontAlgn="base" hangingPunct="0">
              <a:lnSpc>
                <a:spcPct val="200000"/>
              </a:lnSpc>
              <a:spcBef>
                <a:spcPct val="0"/>
              </a:spcBef>
              <a:spcAft>
                <a:spcPct val="0"/>
              </a:spcAft>
              <a:buFont typeface="Arial" panose="020B0604020202020204" pitchFamily="34" charset="0"/>
              <a:buChar char="•"/>
            </a:pPr>
            <a:r>
              <a:rPr lang="fr-FR" altLang="fr-FR" dirty="0" err="1" smtClean="0"/>
              <a:t>AgentFlowShield</a:t>
            </a:r>
            <a:r>
              <a:rPr lang="fr-FR" altLang="fr-FR" dirty="0" smtClean="0"/>
              <a:t> </a:t>
            </a:r>
            <a:r>
              <a:rPr lang="fr-FR" altLang="fr-FR" dirty="0" err="1"/>
              <a:t>preserves</a:t>
            </a:r>
            <a:r>
              <a:rPr lang="fr-FR" altLang="fr-FR" dirty="0"/>
              <a:t> </a:t>
            </a:r>
            <a:r>
              <a:rPr lang="fr-FR" altLang="fr-FR" dirty="0" err="1"/>
              <a:t>low</a:t>
            </a:r>
            <a:r>
              <a:rPr lang="fr-FR" altLang="fr-FR" dirty="0"/>
              <a:t> engineering </a:t>
            </a:r>
            <a:r>
              <a:rPr lang="fr-FR" altLang="fr-FR" dirty="0" err="1"/>
              <a:t>overhead</a:t>
            </a:r>
            <a:r>
              <a:rPr lang="fr-FR" altLang="fr-FR" dirty="0"/>
              <a:t> </a:t>
            </a:r>
            <a:r>
              <a:rPr lang="fr-FR" altLang="fr-FR" dirty="0" err="1"/>
              <a:t>while</a:t>
            </a:r>
            <a:r>
              <a:rPr lang="fr-FR" altLang="fr-FR" dirty="0"/>
              <a:t> </a:t>
            </a:r>
            <a:r>
              <a:rPr lang="fr-FR" altLang="fr-FR" dirty="0" err="1"/>
              <a:t>offering</a:t>
            </a:r>
            <a:r>
              <a:rPr lang="fr-FR" altLang="fr-FR" dirty="0"/>
              <a:t> </a:t>
            </a:r>
            <a:r>
              <a:rPr lang="fr-FR" altLang="fr-FR" dirty="0" err="1"/>
              <a:t>strong</a:t>
            </a:r>
            <a:r>
              <a:rPr lang="fr-FR" altLang="fr-FR" dirty="0"/>
              <a:t> </a:t>
            </a:r>
            <a:r>
              <a:rPr lang="fr-FR" altLang="fr-FR" dirty="0" err="1"/>
              <a:t>policy-aware</a:t>
            </a:r>
            <a:r>
              <a:rPr lang="fr-FR" altLang="fr-FR" dirty="0"/>
              <a:t> </a:t>
            </a:r>
            <a:r>
              <a:rPr lang="fr-FR" altLang="fr-FR" dirty="0" err="1"/>
              <a:t>resistance</a:t>
            </a:r>
            <a:r>
              <a:rPr lang="fr-FR" altLang="fr-FR" dirty="0"/>
              <a:t>. </a:t>
            </a:r>
          </a:p>
          <a:p>
            <a:pPr lvl="0" defTabSz="914400" eaLnBrk="0" fontAlgn="base" hangingPunct="0">
              <a:lnSpc>
                <a:spcPct val="200000"/>
              </a:lnSpc>
              <a:spcBef>
                <a:spcPct val="0"/>
              </a:spcBef>
              <a:spcAft>
                <a:spcPct val="0"/>
              </a:spcAft>
            </a:pPr>
            <a:endParaRPr lang="fr-FR" altLang="fr-FR" dirty="0"/>
          </a:p>
        </p:txBody>
      </p:sp>
    </p:spTree>
    <p:extLst>
      <p:ext uri="{BB962C8B-B14F-4D97-AF65-F5344CB8AC3E}">
        <p14:creationId xmlns:p14="http://schemas.microsoft.com/office/powerpoint/2010/main" val="3936936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500"/>
                                        <p:tgtEl>
                                          <p:spTgt spid="6">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4" end="4"/>
                                            </p:txEl>
                                          </p:spTgt>
                                        </p:tgtEl>
                                        <p:attrNameLst>
                                          <p:attrName>style.visibility</p:attrName>
                                        </p:attrNameLst>
                                      </p:cBhvr>
                                      <p:to>
                                        <p:strVal val="visible"/>
                                      </p:to>
                                    </p:set>
                                    <p:animEffect transition="in" filter="fade">
                                      <p:cBhvr>
                                        <p:cTn id="18" dur="500"/>
                                        <p:tgtEl>
                                          <p:spTgt spid="6">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Effect transition="in" filter="fade">
                                      <p:cBhvr>
                                        <p:cTn id="23"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02145" y="525625"/>
            <a:ext cx="10156355" cy="6100837"/>
          </a:xfrm>
          <a:prstGeom prst="rect">
            <a:avLst/>
          </a:prstGeom>
        </p:spPr>
        <p:txBody>
          <a:bodyPr wrap="square">
            <a:spAutoFit/>
          </a:bodyPr>
          <a:lstStyle/>
          <a:p>
            <a:pPr lvl="0" defTabSz="914400" eaLnBrk="0" fontAlgn="base" hangingPunct="0">
              <a:lnSpc>
                <a:spcPct val="200000"/>
              </a:lnSpc>
              <a:spcBef>
                <a:spcPct val="0"/>
              </a:spcBef>
              <a:spcAft>
                <a:spcPct val="0"/>
              </a:spcAft>
            </a:pPr>
            <a:r>
              <a:rPr lang="fr-FR" altLang="fr-FR" b="1" dirty="0"/>
              <a:t>Conclusion and Future </a:t>
            </a:r>
            <a:r>
              <a:rPr lang="fr-FR" altLang="fr-FR" b="1" dirty="0" err="1"/>
              <a:t>Work</a:t>
            </a:r>
            <a:endParaRPr lang="fr-FR" altLang="fr-FR" b="1" dirty="0"/>
          </a:p>
          <a:p>
            <a:pPr marL="285750" lvl="0" indent="-285750" defTabSz="914400" eaLnBrk="0" fontAlgn="base" hangingPunct="0">
              <a:lnSpc>
                <a:spcPct val="200000"/>
              </a:lnSpc>
              <a:spcBef>
                <a:spcPct val="0"/>
              </a:spcBef>
              <a:spcAft>
                <a:spcPct val="0"/>
              </a:spcAft>
              <a:buFont typeface="Arial" panose="020B0604020202020204" pitchFamily="34" charset="0"/>
              <a:buChar char="•"/>
            </a:pPr>
            <a:r>
              <a:rPr lang="fr-FR" altLang="fr-FR" b="1" dirty="0" smtClean="0"/>
              <a:t>Conclusion</a:t>
            </a:r>
            <a:r>
              <a:rPr lang="fr-FR" altLang="fr-FR" b="1" dirty="0"/>
              <a:t>:</a:t>
            </a:r>
            <a:endParaRPr lang="fr-FR" altLang="fr-FR" dirty="0"/>
          </a:p>
          <a:p>
            <a:pPr marL="742950" lvl="1" indent="-285750" defTabSz="914400" eaLnBrk="0" fontAlgn="base" hangingPunct="0">
              <a:lnSpc>
                <a:spcPct val="200000"/>
              </a:lnSpc>
              <a:spcBef>
                <a:spcPct val="0"/>
              </a:spcBef>
              <a:spcAft>
                <a:spcPct val="0"/>
              </a:spcAft>
              <a:buFont typeface="Arial" panose="020B0604020202020204" pitchFamily="34" charset="0"/>
              <a:buChar char="•"/>
            </a:pPr>
            <a:r>
              <a:rPr lang="fr-FR" altLang="fr-FR" dirty="0" err="1"/>
              <a:t>Metadata</a:t>
            </a:r>
            <a:r>
              <a:rPr lang="fr-FR" altLang="fr-FR" dirty="0"/>
              <a:t> </a:t>
            </a:r>
            <a:r>
              <a:rPr lang="fr-FR" altLang="fr-FR" dirty="0" err="1"/>
              <a:t>side</a:t>
            </a:r>
            <a:r>
              <a:rPr lang="fr-FR" altLang="fr-FR" dirty="0"/>
              <a:t> </a:t>
            </a:r>
            <a:r>
              <a:rPr lang="fr-FR" altLang="fr-FR" dirty="0" err="1"/>
              <a:t>channels</a:t>
            </a:r>
            <a:r>
              <a:rPr lang="fr-FR" altLang="fr-FR" dirty="0"/>
              <a:t> expose the </a:t>
            </a:r>
            <a:r>
              <a:rPr lang="fr-FR" altLang="fr-FR" dirty="0" err="1"/>
              <a:t>internal</a:t>
            </a:r>
            <a:r>
              <a:rPr lang="fr-FR" altLang="fr-FR" dirty="0"/>
              <a:t> </a:t>
            </a:r>
            <a:r>
              <a:rPr lang="fr-FR" altLang="fr-FR" dirty="0" err="1"/>
              <a:t>execution</a:t>
            </a:r>
            <a:r>
              <a:rPr lang="fr-FR" altLang="fr-FR" dirty="0"/>
              <a:t> structure of LLM agents. </a:t>
            </a:r>
          </a:p>
          <a:p>
            <a:pPr marL="742950" lvl="1" indent="-285750" defTabSz="914400" eaLnBrk="0" fontAlgn="base" hangingPunct="0">
              <a:lnSpc>
                <a:spcPct val="200000"/>
              </a:lnSpc>
              <a:spcBef>
                <a:spcPct val="0"/>
              </a:spcBef>
              <a:spcAft>
                <a:spcPct val="0"/>
              </a:spcAft>
              <a:buFont typeface="Arial" panose="020B0604020202020204" pitchFamily="34" charset="0"/>
              <a:buChar char="•"/>
            </a:pPr>
            <a:r>
              <a:rPr lang="fr-FR" altLang="fr-FR" dirty="0"/>
              <a:t>Phase-</a:t>
            </a:r>
            <a:r>
              <a:rPr lang="fr-FR" altLang="fr-FR" dirty="0" err="1"/>
              <a:t>aware</a:t>
            </a:r>
            <a:r>
              <a:rPr lang="fr-FR" altLang="fr-FR" dirty="0"/>
              <a:t> </a:t>
            </a:r>
            <a:r>
              <a:rPr lang="fr-FR" altLang="fr-FR" dirty="0" err="1"/>
              <a:t>shaping</a:t>
            </a:r>
            <a:r>
              <a:rPr lang="fr-FR" altLang="fr-FR" dirty="0"/>
              <a:t> </a:t>
            </a:r>
            <a:r>
              <a:rPr lang="fr-FR" altLang="fr-FR" dirty="0" err="1"/>
              <a:t>outperforms</a:t>
            </a:r>
            <a:r>
              <a:rPr lang="fr-FR" altLang="fr-FR" dirty="0"/>
              <a:t> </a:t>
            </a:r>
            <a:r>
              <a:rPr lang="fr-FR" altLang="fr-FR" dirty="0" err="1"/>
              <a:t>generic</a:t>
            </a:r>
            <a:r>
              <a:rPr lang="fr-FR" altLang="fr-FR" dirty="0"/>
              <a:t> network </a:t>
            </a:r>
            <a:r>
              <a:rPr lang="fr-FR" altLang="fr-FR" dirty="0" err="1"/>
              <a:t>defenses</a:t>
            </a:r>
            <a:r>
              <a:rPr lang="fr-FR" altLang="fr-FR" dirty="0"/>
              <a:t> </a:t>
            </a:r>
            <a:r>
              <a:rPr lang="fr-FR" altLang="fr-FR" dirty="0" err="1"/>
              <a:t>against</a:t>
            </a:r>
            <a:r>
              <a:rPr lang="fr-FR" altLang="fr-FR" dirty="0"/>
              <a:t> </a:t>
            </a:r>
            <a:r>
              <a:rPr lang="fr-FR" altLang="fr-FR" dirty="0" err="1"/>
              <a:t>calibrated</a:t>
            </a:r>
            <a:r>
              <a:rPr lang="fr-FR" altLang="fr-FR" dirty="0"/>
              <a:t> </a:t>
            </a:r>
            <a:r>
              <a:rPr lang="fr-FR" altLang="fr-FR" dirty="0" err="1"/>
              <a:t>attackers</a:t>
            </a:r>
            <a:r>
              <a:rPr lang="fr-FR" altLang="fr-FR" dirty="0"/>
              <a:t>. </a:t>
            </a:r>
          </a:p>
          <a:p>
            <a:pPr marL="742950" lvl="1" indent="-285750" defTabSz="914400" eaLnBrk="0" fontAlgn="base" hangingPunct="0">
              <a:lnSpc>
                <a:spcPct val="200000"/>
              </a:lnSpc>
              <a:spcBef>
                <a:spcPct val="0"/>
              </a:spcBef>
              <a:spcAft>
                <a:spcPct val="0"/>
              </a:spcAft>
              <a:buFont typeface="Arial" panose="020B0604020202020204" pitchFamily="34" charset="0"/>
              <a:buChar char="•"/>
            </a:pPr>
            <a:r>
              <a:rPr lang="fr-FR" altLang="fr-FR" dirty="0" err="1"/>
              <a:t>Fixed-envelope</a:t>
            </a:r>
            <a:r>
              <a:rPr lang="fr-FR" altLang="fr-FR" dirty="0"/>
              <a:t> </a:t>
            </a:r>
            <a:r>
              <a:rPr lang="fr-FR" altLang="fr-FR" dirty="0" err="1"/>
              <a:t>defenses</a:t>
            </a:r>
            <a:r>
              <a:rPr lang="fr-FR" altLang="fr-FR" dirty="0"/>
              <a:t> </a:t>
            </a:r>
            <a:r>
              <a:rPr lang="fr-FR" altLang="fr-FR" dirty="0" err="1"/>
              <a:t>present</a:t>
            </a:r>
            <a:r>
              <a:rPr lang="fr-FR" altLang="fr-FR" dirty="0"/>
              <a:t> a </a:t>
            </a:r>
            <a:r>
              <a:rPr lang="fr-FR" altLang="fr-FR" dirty="0" err="1"/>
              <a:t>fundamental</a:t>
            </a:r>
            <a:r>
              <a:rPr lang="fr-FR" altLang="fr-FR" dirty="0"/>
              <a:t> </a:t>
            </a:r>
            <a:r>
              <a:rPr lang="fr-FR" altLang="fr-FR" dirty="0" err="1"/>
              <a:t>trade</a:t>
            </a:r>
            <a:r>
              <a:rPr lang="fr-FR" altLang="fr-FR" dirty="0"/>
              <a:t>-off: </a:t>
            </a:r>
            <a:r>
              <a:rPr lang="fr-FR" altLang="fr-FR" dirty="0" err="1"/>
              <a:t>hiding</a:t>
            </a:r>
            <a:r>
              <a:rPr lang="fr-FR" altLang="fr-FR" dirty="0"/>
              <a:t> </a:t>
            </a:r>
            <a:r>
              <a:rPr lang="fr-FR" altLang="fr-FR" i="1" dirty="0" err="1"/>
              <a:t>what</a:t>
            </a:r>
            <a:r>
              <a:rPr lang="fr-FR" altLang="fr-FR" dirty="0"/>
              <a:t> </a:t>
            </a:r>
            <a:r>
              <a:rPr lang="fr-FR" altLang="fr-FR" dirty="0" err="1"/>
              <a:t>happens</a:t>
            </a:r>
            <a:r>
              <a:rPr lang="fr-FR" altLang="fr-FR" dirty="0"/>
              <a:t> </a:t>
            </a:r>
            <a:r>
              <a:rPr lang="fr-FR" altLang="fr-FR" dirty="0" err="1"/>
              <a:t>makes</a:t>
            </a:r>
            <a:r>
              <a:rPr lang="fr-FR" altLang="fr-FR" dirty="0"/>
              <a:t> </a:t>
            </a:r>
            <a:r>
              <a:rPr lang="fr-FR" altLang="fr-FR" i="1" dirty="0" err="1"/>
              <a:t>whether</a:t>
            </a:r>
            <a:r>
              <a:rPr lang="fr-FR" altLang="fr-FR" dirty="0"/>
              <a:t> </a:t>
            </a:r>
            <a:r>
              <a:rPr lang="fr-FR" altLang="fr-FR" dirty="0" err="1"/>
              <a:t>it</a:t>
            </a:r>
            <a:r>
              <a:rPr lang="fr-FR" altLang="fr-FR" dirty="0"/>
              <a:t> </a:t>
            </a:r>
            <a:r>
              <a:rPr lang="fr-FR" altLang="fr-FR" dirty="0" err="1"/>
              <a:t>happens</a:t>
            </a:r>
            <a:r>
              <a:rPr lang="fr-FR" altLang="fr-FR" dirty="0"/>
              <a:t> more </a:t>
            </a:r>
            <a:r>
              <a:rPr lang="fr-FR" altLang="fr-FR" dirty="0" err="1"/>
              <a:t>obvious</a:t>
            </a:r>
            <a:r>
              <a:rPr lang="fr-FR" altLang="fr-FR" dirty="0"/>
              <a:t>. </a:t>
            </a:r>
          </a:p>
          <a:p>
            <a:pPr marL="285750" lvl="0" indent="-285750" defTabSz="914400" eaLnBrk="0" fontAlgn="base" hangingPunct="0">
              <a:lnSpc>
                <a:spcPct val="200000"/>
              </a:lnSpc>
              <a:spcBef>
                <a:spcPct val="0"/>
              </a:spcBef>
              <a:spcAft>
                <a:spcPct val="0"/>
              </a:spcAft>
              <a:buFont typeface="Arial" panose="020B0604020202020204" pitchFamily="34" charset="0"/>
              <a:buChar char="•"/>
            </a:pPr>
            <a:r>
              <a:rPr lang="fr-FR" altLang="fr-FR" b="1" dirty="0"/>
              <a:t>Future </a:t>
            </a:r>
            <a:r>
              <a:rPr lang="fr-FR" altLang="fr-FR" b="1" dirty="0" err="1"/>
              <a:t>Work</a:t>
            </a:r>
            <a:r>
              <a:rPr lang="fr-FR" altLang="fr-FR" b="1" dirty="0"/>
              <a:t>:</a:t>
            </a:r>
            <a:endParaRPr lang="fr-FR" altLang="fr-FR" dirty="0"/>
          </a:p>
          <a:p>
            <a:pPr marL="742950" lvl="1" indent="-285750" defTabSz="914400" eaLnBrk="0" fontAlgn="base" hangingPunct="0">
              <a:lnSpc>
                <a:spcPct val="200000"/>
              </a:lnSpc>
              <a:spcBef>
                <a:spcPct val="0"/>
              </a:spcBef>
              <a:spcAft>
                <a:spcPct val="0"/>
              </a:spcAft>
              <a:buFont typeface="Arial" panose="020B0604020202020204" pitchFamily="34" charset="0"/>
              <a:buChar char="•"/>
            </a:pPr>
            <a:r>
              <a:rPr lang="fr-FR" altLang="fr-FR" dirty="0"/>
              <a:t>Production validation </a:t>
            </a:r>
            <a:r>
              <a:rPr lang="fr-FR" altLang="fr-FR" dirty="0" err="1"/>
              <a:t>with</a:t>
            </a:r>
            <a:r>
              <a:rPr lang="fr-FR" altLang="fr-FR" dirty="0"/>
              <a:t> HTTP/2 </a:t>
            </a:r>
            <a:r>
              <a:rPr lang="fr-FR" altLang="fr-FR" dirty="0" err="1"/>
              <a:t>multiplexing</a:t>
            </a:r>
            <a:r>
              <a:rPr lang="fr-FR" altLang="fr-FR" dirty="0"/>
              <a:t> and TLS. </a:t>
            </a:r>
          </a:p>
          <a:p>
            <a:pPr marL="742950" lvl="1" indent="-285750" defTabSz="914400" eaLnBrk="0" fontAlgn="base" hangingPunct="0">
              <a:lnSpc>
                <a:spcPct val="200000"/>
              </a:lnSpc>
              <a:spcBef>
                <a:spcPct val="0"/>
              </a:spcBef>
              <a:spcAft>
                <a:spcPct val="0"/>
              </a:spcAft>
              <a:buFont typeface="Arial" panose="020B0604020202020204" pitchFamily="34" charset="0"/>
              <a:buChar char="•"/>
            </a:pPr>
            <a:r>
              <a:rPr lang="fr-FR" altLang="fr-FR" dirty="0"/>
              <a:t>Impact of </a:t>
            </a:r>
            <a:r>
              <a:rPr lang="fr-FR" altLang="fr-FR" dirty="0" smtClean="0"/>
              <a:t>CDN </a:t>
            </a:r>
            <a:r>
              <a:rPr lang="fr-FR" altLang="fr-FR" dirty="0" err="1" smtClean="0"/>
              <a:t>edge</a:t>
            </a:r>
            <a:r>
              <a:rPr lang="fr-FR" altLang="fr-FR" dirty="0" smtClean="0"/>
              <a:t> </a:t>
            </a:r>
            <a:r>
              <a:rPr lang="fr-FR" altLang="fr-FR" dirty="0" err="1" smtClean="0"/>
              <a:t>caching</a:t>
            </a:r>
            <a:r>
              <a:rPr lang="fr-FR" altLang="fr-FR" dirty="0" smtClean="0"/>
              <a:t>. </a:t>
            </a:r>
            <a:endParaRPr lang="fr-FR" altLang="fr-FR" dirty="0"/>
          </a:p>
          <a:p>
            <a:pPr marL="742950" lvl="1" indent="-285750" defTabSz="914400" eaLnBrk="0" fontAlgn="base" hangingPunct="0">
              <a:lnSpc>
                <a:spcPct val="200000"/>
              </a:lnSpc>
              <a:spcBef>
                <a:spcPct val="0"/>
              </a:spcBef>
              <a:spcAft>
                <a:spcPct val="0"/>
              </a:spcAft>
              <a:buFont typeface="Arial" panose="020B0604020202020204" pitchFamily="34" charset="0"/>
              <a:buChar char="•"/>
            </a:pPr>
            <a:r>
              <a:rPr lang="fr-FR" altLang="fr-FR" dirty="0" err="1"/>
              <a:t>Exploring</a:t>
            </a:r>
            <a:r>
              <a:rPr lang="fr-FR" altLang="fr-FR" dirty="0"/>
              <a:t> adaptive/</a:t>
            </a:r>
            <a:r>
              <a:rPr lang="fr-FR" altLang="fr-FR" dirty="0" err="1"/>
              <a:t>dynamic</a:t>
            </a:r>
            <a:r>
              <a:rPr lang="fr-FR" altLang="fr-FR" dirty="0"/>
              <a:t> </a:t>
            </a:r>
            <a:r>
              <a:rPr lang="fr-FR" altLang="fr-FR" dirty="0" err="1"/>
              <a:t>envelopes</a:t>
            </a:r>
            <a:r>
              <a:rPr lang="fr-FR" altLang="fr-FR" dirty="0"/>
              <a:t>. </a:t>
            </a:r>
          </a:p>
          <a:p>
            <a:pPr lvl="0" defTabSz="914400" eaLnBrk="0" fontAlgn="base" hangingPunct="0">
              <a:lnSpc>
                <a:spcPct val="200000"/>
              </a:lnSpc>
              <a:spcBef>
                <a:spcPct val="0"/>
              </a:spcBef>
              <a:spcAft>
                <a:spcPct val="0"/>
              </a:spcAft>
            </a:pPr>
            <a:endParaRPr lang="fr-FR" altLang="fr-FR" dirty="0"/>
          </a:p>
        </p:txBody>
      </p:sp>
    </p:spTree>
    <p:extLst>
      <p:ext uri="{BB962C8B-B14F-4D97-AF65-F5344CB8AC3E}">
        <p14:creationId xmlns:p14="http://schemas.microsoft.com/office/powerpoint/2010/main" val="91320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fade">
                                      <p:cBhvr>
                                        <p:cTn id="47"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710559" y="3170854"/>
            <a:ext cx="10156355" cy="523220"/>
          </a:xfrm>
          <a:prstGeom prst="rect">
            <a:avLst/>
          </a:prstGeom>
        </p:spPr>
        <p:txBody>
          <a:bodyPr wrap="square">
            <a:spAutoFit/>
          </a:bodyPr>
          <a:lstStyle/>
          <a:p>
            <a:pPr lvl="0" defTabSz="914400" eaLnBrk="0" fontAlgn="base" hangingPunct="0">
              <a:spcBef>
                <a:spcPct val="0"/>
              </a:spcBef>
              <a:spcAft>
                <a:spcPct val="0"/>
              </a:spcAft>
            </a:pPr>
            <a:r>
              <a:rPr lang="fr-FR" altLang="fr-FR" sz="2800" b="1" dirty="0" err="1" smtClean="0">
                <a:latin typeface="Arial" panose="020B0604020202020204" pitchFamily="34" charset="0"/>
              </a:rPr>
              <a:t>Thank</a:t>
            </a:r>
            <a:r>
              <a:rPr lang="fr-FR" altLang="fr-FR" sz="2800" b="1" dirty="0" smtClean="0">
                <a:latin typeface="Arial" panose="020B0604020202020204" pitchFamily="34" charset="0"/>
              </a:rPr>
              <a:t> You For </a:t>
            </a:r>
            <a:r>
              <a:rPr lang="fr-FR" altLang="fr-FR" sz="2800" b="1" dirty="0" err="1" smtClean="0">
                <a:latin typeface="Arial" panose="020B0604020202020204" pitchFamily="34" charset="0"/>
              </a:rPr>
              <a:t>Your</a:t>
            </a:r>
            <a:r>
              <a:rPr lang="fr-FR" altLang="fr-FR" sz="2800" b="1" dirty="0" smtClean="0">
                <a:latin typeface="Arial" panose="020B0604020202020204" pitchFamily="34" charset="0"/>
              </a:rPr>
              <a:t> Attention</a:t>
            </a:r>
            <a:endParaRPr lang="fr-FR" altLang="fr-FR" sz="2800" b="1" dirty="0">
              <a:latin typeface="Arial" panose="020B0604020202020204" pitchFamily="34" charset="0"/>
            </a:endParaRPr>
          </a:p>
        </p:txBody>
      </p:sp>
      <p:pic>
        <p:nvPicPr>
          <p:cNvPr id="3" name="Picture 2" descr="Cédric | Sponso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6901" y="190965"/>
            <a:ext cx="1376315" cy="137631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Contact - Faculté des Sciences Economiques, Commerciales et des Sciences de  Ges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238" y="208373"/>
            <a:ext cx="1294545" cy="134149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AICCSA · ACS/IEEE International Conference · Ho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9554" y="199471"/>
            <a:ext cx="1359304" cy="1359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989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te">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187</TotalTime>
  <Words>1400</Words>
  <Application>Microsoft Office PowerPoint</Application>
  <PresentationFormat>Grand écran</PresentationFormat>
  <Paragraphs>135</Paragraphs>
  <Slides>12</Slides>
  <Notes>12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12</vt:i4>
      </vt:variant>
    </vt:vector>
  </HeadingPairs>
  <TitlesOfParts>
    <vt:vector size="17" baseType="lpstr">
      <vt:lpstr>Arial</vt:lpstr>
      <vt:lpstr>Calibri</vt:lpstr>
      <vt:lpstr>Trebuchet MS</vt:lpstr>
      <vt:lpstr>Wingdings 3</vt:lpstr>
      <vt:lpstr>Facette</vt:lpstr>
      <vt:lpstr>AgentFlowShield : Defending LLM Agents Against Metadata Side Channels.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AgentFlowShield : Defending LLM Agents Against Metadata Side Channels.</dc:title>
  <dc:creator>TRETEC</dc:creator>
  <cp:lastModifiedBy>TRETEC</cp:lastModifiedBy>
  <cp:revision>13</cp:revision>
  <dcterms:created xsi:type="dcterms:W3CDTF">2026-09-07T11:24:27Z</dcterms:created>
  <dcterms:modified xsi:type="dcterms:W3CDTF">2026-09-07T14:32:08Z</dcterms:modified>
</cp:coreProperties>
</file>